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embeddedFontLst>
    <p:embeddedFont>
      <p:font typeface="Proxima Nova"/>
      <p:regular r:id="rId71"/>
      <p:bold r:id="rId72"/>
      <p:italic r:id="rId73"/>
      <p:boldItalic r:id="rId74"/>
    </p:embeddedFont>
    <p:embeddedFont>
      <p:font typeface="Montserrat"/>
      <p:regular r:id="rId75"/>
      <p:bold r:id="rId76"/>
      <p:italic r:id="rId77"/>
      <p:boldItalic r:id="rId78"/>
    </p:embeddedFont>
    <p:embeddedFont>
      <p:font typeface="Helvetica Neue Light"/>
      <p:regular r:id="rId79"/>
      <p:bold r:id="rId80"/>
      <p:italic r:id="rId81"/>
      <p:boldItalic r:id="rId82"/>
    </p:embeddedFont>
    <p:embeddedFont>
      <p:font typeface="Gill Sans"/>
      <p:regular r:id="rId83"/>
      <p:bold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2FAC4A4-3B42-4997-881C-DCC206C06601}">
  <a:tblStyle styleId="{D2FAC4A4-3B42-4997-881C-DCC206C066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GillSans-bold.fntdata"/><Relationship Id="rId83" Type="http://schemas.openxmlformats.org/officeDocument/2006/relationships/font" Target="fonts/GillSans-regular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HelveticaNeueLight-bold.fntdata"/><Relationship Id="rId82" Type="http://schemas.openxmlformats.org/officeDocument/2006/relationships/font" Target="fonts/HelveticaNeueLight-boldItalic.fntdata"/><Relationship Id="rId81" Type="http://schemas.openxmlformats.org/officeDocument/2006/relationships/font" Target="fonts/HelveticaNeue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roximaNova-italic.fntdata"/><Relationship Id="rId72" Type="http://schemas.openxmlformats.org/officeDocument/2006/relationships/font" Target="fonts/ProximaNova-bold.fntdata"/><Relationship Id="rId31" Type="http://schemas.openxmlformats.org/officeDocument/2006/relationships/slide" Target="slides/slide26.xml"/><Relationship Id="rId75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74" Type="http://schemas.openxmlformats.org/officeDocument/2006/relationships/font" Target="fonts/ProximaNova-boldItalic.fntdata"/><Relationship Id="rId33" Type="http://schemas.openxmlformats.org/officeDocument/2006/relationships/slide" Target="slides/slide28.xml"/><Relationship Id="rId77" Type="http://schemas.openxmlformats.org/officeDocument/2006/relationships/font" Target="fonts/Montserrat-italic.fntdata"/><Relationship Id="rId32" Type="http://schemas.openxmlformats.org/officeDocument/2006/relationships/slide" Target="slides/slide27.xml"/><Relationship Id="rId76" Type="http://schemas.openxmlformats.org/officeDocument/2006/relationships/font" Target="fonts/Montserrat-bold.fntdata"/><Relationship Id="rId35" Type="http://schemas.openxmlformats.org/officeDocument/2006/relationships/slide" Target="slides/slide30.xml"/><Relationship Id="rId79" Type="http://schemas.openxmlformats.org/officeDocument/2006/relationships/font" Target="fonts/HelveticaNeueLight-regular.fntdata"/><Relationship Id="rId34" Type="http://schemas.openxmlformats.org/officeDocument/2006/relationships/slide" Target="slides/slide29.xml"/><Relationship Id="rId78" Type="http://schemas.openxmlformats.org/officeDocument/2006/relationships/font" Target="fonts/Montserrat-boldItalic.fntdata"/><Relationship Id="rId71" Type="http://schemas.openxmlformats.org/officeDocument/2006/relationships/font" Target="fonts/ProximaNova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e03de5f0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g7e03de5f0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5313c2d1a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85313c2d1a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5313c2d1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5313c2d1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5313c2d1a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5313c2d1a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7e58fea99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7e58fea99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7e58fea99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7e58fea99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80246b205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780246b205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7e58fea99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7e58fea99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533ba403d_2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8533ba403d_2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7e58fea99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7e58fea99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7e58fea99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7e58fea99_0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e03de5f0c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7e03de5f0c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7e58fea99_0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7e58fea99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7e58fea99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7e58fea99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7e58fea99_0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7e58fea99_0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7e58fea99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7e58fea99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7e58fea99_0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7e58fea99_0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533ba403d_2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533ba403d_2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7e58fea99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7e58fea99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7e58fea99_0_1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7e58fea99_0_1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7e58fea99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77e58fea99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7e58fea99_0_6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7e58fea99_0_6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2c47f249a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52c47f249a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5313c2d1a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5313c2d1a_0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7e58fea99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77e58fea99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7e58fea99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7e58fea99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5313c2d1a_0_4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85313c2d1a_0_4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7e58fea9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7e58fea9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5313c2d1a_0_2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5313c2d1a_0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7e58fea99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7e58fea99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5313c2d1a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5313c2d1a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7e58fea99_0_6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7e58fea99_0_6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7e58fea99_0_5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7e58fea99_0_5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2c47f249a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52c47f249a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7e58fea99_0_5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77e58fea99_0_5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7e58fea99_0_5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7e58fea99_0_5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7e58fea99_0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77e58fea99_0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7e58fea99_0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7e58fea99_0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5313c2d1a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g85313c2d1a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7e58fea99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7e58fea99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7e58fea99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7e58fea9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7e58fea99_0_5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g77e58fea99_0_5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7e58fea9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77e58fea9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7e58fea9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7e58fea9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e03de5f0c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7e03de5f0c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7e58fea9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7e58fea9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7e58fea99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77e58fea99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7e58fea9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7e58fea9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77e58fea99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77e58fea9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7e58fea9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7e58fea9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85313c2d1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85313c2d1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5313c2d1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85313c2d1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7e58fea99_0_5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g77e58fea99_0_5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7e58fea99_0_5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77e58fea99_0_5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77e58fea99_0_6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77e58fea99_0_6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7e58fea9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77e58fea9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77e58fea99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77e58fea99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77e58fea99_0_6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g77e58fea99_0_6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e03de5f0c_0_2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" name="Google Shape;674;g7e03de5f0c_0_2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85313c2d1a_0_4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1" name="Google Shape;681;g85313c2d1a_0_4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85313c2d1a_0_4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85313c2d1a_0_4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e03de5f0c_0_2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g7e03de5f0c_0_2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7e58fea99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77e58fea99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7e58fea99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77e58fea99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7e58fea99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7e58fea99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сновной слайд 0">
  <p:cSld name="Основной слайд 0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13.png"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683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0" type="dt"/>
          </p:nvPr>
        </p:nvSpPr>
        <p:spPr>
          <a:xfrm>
            <a:off x="5473562" y="4318000"/>
            <a:ext cx="2838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11"/>
          <p:cNvSpPr txBox="1"/>
          <p:nvPr>
            <p:ph idx="11" type="ftr"/>
          </p:nvPr>
        </p:nvSpPr>
        <p:spPr>
          <a:xfrm>
            <a:off x="514351" y="4318000"/>
            <a:ext cx="4124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2900934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Corbel"/>
              <a:buNone/>
              <a:defRPr b="0" sz="4400">
                <a:solidFill>
                  <a:srgbClr val="FEFEF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2914650" y="35044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None/>
              <a:defRPr sz="1700" cap="none">
                <a:solidFill>
                  <a:srgbClr val="BDB1A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10" type="dt"/>
          </p:nvPr>
        </p:nvSpPr>
        <p:spPr>
          <a:xfrm>
            <a:off x="1968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12"/>
          <p:cNvSpPr txBox="1"/>
          <p:nvPr>
            <p:ph idx="11" type="ftr"/>
          </p:nvPr>
        </p:nvSpPr>
        <p:spPr>
          <a:xfrm>
            <a:off x="2901951" y="4767263"/>
            <a:ext cx="443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7975601" y="4767263"/>
            <a:ext cx="114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ayout with centered title and subtitle placeholders">
  <p:cSld name="TITLE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57192" y="798909"/>
            <a:ext cx="29148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25" lIns="26725" spcFirstLastPara="1" rIns="26725" wrap="square" tIns="26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514384" y="1457325"/>
            <a:ext cx="24006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25" lIns="26725" spcFirstLastPara="1" rIns="26725" wrap="square" tIns="26725">
            <a:noAutofit/>
          </a:bodyPr>
          <a:lstStyle>
            <a:lvl1pPr lv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00"/>
              <a:buNone/>
              <a:defRPr sz="500"/>
            </a:lvl1pPr>
            <a:lvl2pPr lvl="1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00"/>
              <a:buNone/>
              <a:defRPr sz="500"/>
            </a:lvl2pPr>
            <a:lvl3pPr lvl="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00"/>
              <a:buNone/>
              <a:defRPr sz="500"/>
            </a:lvl3pPr>
            <a:lvl4pPr lvl="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00"/>
              <a:buNone/>
              <a:defRPr sz="500"/>
            </a:lvl4pPr>
            <a:lvl5pPr lvl="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00"/>
              <a:buNone/>
              <a:defRPr sz="500"/>
            </a:lvl5pPr>
            <a:lvl6pPr lvl="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00"/>
              <a:buNone/>
              <a:defRPr sz="500"/>
            </a:lvl6pPr>
            <a:lvl7pPr lvl="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00"/>
              <a:buNone/>
              <a:defRPr sz="500"/>
            </a:lvl7pPr>
            <a:lvl8pPr lvl="7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00"/>
              <a:buNone/>
              <a:defRPr sz="500"/>
            </a:lvl8pPr>
            <a:lvl9pPr lvl="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64" name="Google Shape;64;p13"/>
          <p:cNvSpPr txBox="1"/>
          <p:nvPr>
            <p:ph idx="10" type="dt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900" u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1" type="ftr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900" u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4482402" y="4889301"/>
            <a:ext cx="171900" cy="186300"/>
          </a:xfrm>
          <a:prstGeom prst="rect">
            <a:avLst/>
          </a:prstGeom>
          <a:noFill/>
          <a:ln>
            <a:noFill/>
          </a:ln>
        </p:spPr>
        <p:txBody>
          <a:bodyPr anchorCtr="1" anchor="b" bIns="26725" lIns="26725" spcFirstLastPara="1" rIns="26725" wrap="square" tIns="26725">
            <a:noAutofit/>
          </a:bodyPr>
          <a:lstStyle>
            <a:lvl1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>
              <a:solidFill>
                <a:srgbClr val="3232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подзаголовок">
  <p:cSld name="TITLE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+текст+рубрикатор">
  <p:cSld name="Заголовок+текст+рубрикатор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02431" y="983897"/>
            <a:ext cx="83346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7965831" y="4809816"/>
            <a:ext cx="771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74" name="Google Shape;74;p15"/>
          <p:cNvCxnSpPr/>
          <p:nvPr/>
        </p:nvCxnSpPr>
        <p:spPr>
          <a:xfrm>
            <a:off x="402431" y="775409"/>
            <a:ext cx="740400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02431" y="402431"/>
            <a:ext cx="83559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238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b="1" sz="1500">
                <a:solidFill>
                  <a:schemeClr val="lt2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02431" y="1944291"/>
            <a:ext cx="8334600" cy="27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07">
          <p15:clr>
            <a:srgbClr val="FBAE40"/>
          </p15:clr>
        </p15:guide>
        <p15:guide id="2" orient="horz" pos="1225">
          <p15:clr>
            <a:srgbClr val="FBAE40"/>
          </p15:clr>
        </p15:guide>
        <p15:guide id="3" orient="horz" pos="616">
          <p15:clr>
            <a:srgbClr val="FBAE40"/>
          </p15:clr>
        </p15:guide>
        <p15:guide id="4" orient="horz" pos="51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Заголовок+текст+рубрикатор">
  <p:cSld name="1_Заголовок+текст+рубрикатор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402431" y="983897"/>
            <a:ext cx="83346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7965831" y="4809816"/>
            <a:ext cx="771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402431" y="775409"/>
            <a:ext cx="740400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402431" y="402431"/>
            <a:ext cx="83559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238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b="1" sz="1500">
                <a:solidFill>
                  <a:schemeClr val="lt2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07">
          <p15:clr>
            <a:srgbClr val="FBAE40"/>
          </p15:clr>
        </p15:guide>
        <p15:guide id="2" orient="horz" pos="1225">
          <p15:clr>
            <a:srgbClr val="FBAE40"/>
          </p15:clr>
        </p15:guide>
        <p15:guide id="3" orient="horz" pos="616">
          <p15:clr>
            <a:srgbClr val="FBAE40"/>
          </p15:clr>
        </p15:guide>
        <p15:guide id="4" orient="horz" pos="51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6724494" y="2909455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">
                <a:srgbClr val="91ADE9">
                  <a:alpha val="0"/>
                </a:srgbClr>
              </a:gs>
              <a:gs pos="90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-755576" y="-1543164"/>
            <a:ext cx="5045100" cy="50451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75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logo-13.png"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idx="1" type="body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i="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i="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i="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i="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етология">
  <p:cSld name="CUSTOM">
    <p:bg>
      <p:bgPr>
        <a:gradFill>
          <a:gsLst>
            <a:gs pos="0">
              <a:srgbClr val="EA5551"/>
            </a:gs>
            <a:gs pos="11300">
              <a:srgbClr val="EA5551"/>
            </a:gs>
            <a:gs pos="100000">
              <a:srgbClr val="FFB73D"/>
            </a:gs>
          </a:gsLst>
          <a:lin ang="20399589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31263" y="408709"/>
            <a:ext cx="6776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logo-14.png"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етология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6473338" y="2472341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7647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-262173" y="-1302386"/>
            <a:ext cx="7071900" cy="70719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7647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13.png"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етология" showMasterSp="0">
  <p:cSld name="MAIN_POINT">
    <p:bg>
      <p:bgPr>
        <a:gradFill>
          <a:gsLst>
            <a:gs pos="0">
              <a:srgbClr val="EA5551"/>
            </a:gs>
            <a:gs pos="11300">
              <a:srgbClr val="EA5551"/>
            </a:gs>
            <a:gs pos="100000">
              <a:srgbClr val="FFB73D"/>
            </a:gs>
          </a:gsLst>
          <a:lin ang="20399589" scaled="0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25966" y="340424"/>
            <a:ext cx="6367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56;p13"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етология">
  <p:cSld name="CUSTOM_1">
    <p:bg>
      <p:bgPr>
        <a:gradFill>
          <a:gsLst>
            <a:gs pos="0">
              <a:srgbClr val="41AEEB"/>
            </a:gs>
            <a:gs pos="11300">
              <a:srgbClr val="41AEEB"/>
            </a:gs>
            <a:gs pos="100000">
              <a:srgbClr val="2B65F5"/>
            </a:gs>
          </a:gsLst>
          <a:lin ang="20399589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731263" y="408709"/>
            <a:ext cx="6776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logo-14.png"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idx="1" type="body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етология" type="title">
  <p:cSld name="TITL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719138" y="1328408"/>
            <a:ext cx="7705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52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9" name="Google Shape;39;p8"/>
          <p:cNvSpPr txBox="1"/>
          <p:nvPr>
            <p:ph idx="11" type="ftr"/>
          </p:nvPr>
        </p:nvSpPr>
        <p:spPr>
          <a:xfrm>
            <a:off x="731263" y="4608594"/>
            <a:ext cx="30861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None/>
              <a:defRPr sz="1000">
                <a:solidFill>
                  <a:srgbClr val="9E9FA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logo-13.png" id="40" name="Google Shape;4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етология">
  <p:cSld name="TITLE_AND_BODY_1">
    <p:bg>
      <p:bgPr>
        <a:gradFill>
          <a:gsLst>
            <a:gs pos="0">
              <a:srgbClr val="351C75"/>
            </a:gs>
            <a:gs pos="100000">
              <a:srgbClr val="1155CC"/>
            </a:gs>
          </a:gsLst>
          <a:lin ang="18900044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logo-14.png"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idx="1" type="body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етология" showMasterSp="0">
  <p:cSld name="MAIN_POINT_1">
    <p:bg>
      <p:bgPr>
        <a:gradFill>
          <a:gsLst>
            <a:gs pos="0">
              <a:srgbClr val="41AEEB"/>
            </a:gs>
            <a:gs pos="11300">
              <a:srgbClr val="41AEEB"/>
            </a:gs>
            <a:gs pos="100000">
              <a:srgbClr val="2B65F5"/>
            </a:gs>
          </a:gsLst>
          <a:lin ang="20399589" scaled="0"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725966" y="340424"/>
            <a:ext cx="6367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56;p13" id="48" name="Google Shape;4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CF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1" type="ftr"/>
          </p:nvPr>
        </p:nvSpPr>
        <p:spPr>
          <a:xfrm>
            <a:off x="731263" y="4608594"/>
            <a:ext cx="30861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31263" y="408709"/>
            <a:ext cx="6776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Proxima Nova"/>
              <a:buNone/>
              <a:defRPr b="1" i="0" sz="2000" u="none" cap="none" strike="noStrik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pos="5307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845">
          <p15:clr>
            <a:srgbClr val="F26B43"/>
          </p15:clr>
        </p15:guide>
        <p15:guide id="5" orient="horz" pos="577">
          <p15:clr>
            <a:srgbClr val="F26B43"/>
          </p15:clr>
        </p15:guide>
        <p15:guide id="6" orient="horz" pos="7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gradFill>
          <a:gsLst>
            <a:gs pos="0">
              <a:srgbClr val="EA5551"/>
            </a:gs>
            <a:gs pos="11340">
              <a:srgbClr val="EA5551"/>
            </a:gs>
            <a:gs pos="100000">
              <a:srgbClr val="FFB73D"/>
            </a:gs>
          </a:gsLst>
          <a:lin ang="20399934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719138" y="4067084"/>
            <a:ext cx="39069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Лекция 1</a:t>
            </a:r>
            <a:endParaRPr b="0" i="0" sz="1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oogle Shape;56;p13" id="87" name="Google Shape;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667862" y="2903923"/>
            <a:ext cx="6504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3810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</a:pPr>
            <a:r>
              <a:rPr b="1" lang="ru-RU" sz="5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Ведение DS-проектов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CF6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9" name="Google Shape;169;p26"/>
          <p:cNvSpPr txBox="1"/>
          <p:nvPr/>
        </p:nvSpPr>
        <p:spPr>
          <a:xfrm>
            <a:off x="2436104" y="2390687"/>
            <a:ext cx="42717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65F5"/>
              </a:buClr>
              <a:buSzPts val="3800"/>
              <a:buFont typeface="Arial"/>
              <a:buNone/>
            </a:pPr>
            <a:r>
              <a:rPr b="1" lang="ru-RU" sz="5200">
                <a:solidFill>
                  <a:srgbClr val="2B65F5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Аналитика</a:t>
            </a:r>
            <a:endParaRPr b="1" i="0" sz="5200" u="none" cap="none" strike="noStrike">
              <a:solidFill>
                <a:srgbClr val="2B65F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2436104" y="3256136"/>
            <a:ext cx="4271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1600"/>
              <a:buFont typeface="Arial"/>
              <a:buNone/>
            </a:pPr>
            <a:r>
              <a:rPr lang="ru-RU" sz="1600">
                <a:solidFill>
                  <a:srgbClr val="31312F"/>
                </a:solidFill>
                <a:latin typeface="Proxima Nova"/>
                <a:ea typeface="Proxima Nova"/>
                <a:cs typeface="Proxima Nova"/>
                <a:sym typeface="Proxima Nova"/>
              </a:rPr>
              <a:t>Помощь в принятии решений на основе данных</a:t>
            </a:r>
            <a:endParaRPr b="0" i="0" sz="1600" u="none" cap="none" strike="noStrike">
              <a:solidFill>
                <a:srgbClr val="31312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Аналитика</a:t>
            </a:r>
            <a:endParaRPr/>
          </a:p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2728238" y="1676750"/>
            <a:ext cx="2117400" cy="21174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4298363" y="1676750"/>
            <a:ext cx="2117400" cy="2117400"/>
          </a:xfrm>
          <a:prstGeom prst="ellipse">
            <a:avLst/>
          </a:prstGeom>
          <a:noFill/>
          <a:ln cap="flat" cmpd="sng" w="19050">
            <a:solidFill>
              <a:srgbClr val="2B6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678475" y="1950300"/>
            <a:ext cx="18345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Proxima Nova"/>
                <a:ea typeface="Proxima Nova"/>
                <a:cs typeface="Proxima Nova"/>
                <a:sym typeface="Proxima Nova"/>
              </a:rPr>
              <a:t>Задача аналитика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Найти 70% наиболее ценной информации / инсайтов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6590375" y="1950300"/>
            <a:ext cx="18345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Proxima Nova"/>
                <a:ea typeface="Proxima Nova"/>
                <a:cs typeface="Proxima Nova"/>
                <a:sym typeface="Proxima Nova"/>
              </a:rPr>
              <a:t>Задача менеджера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управлять рисками и принимать решение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DIKW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514350" y="1547550"/>
            <a:ext cx="42009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В основании находится уровень данных.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Информация добавляет контекст.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Знание добавляет «как» (механизм использования)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Мудрость добавляет «когда» (условия использования)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825" y="1471825"/>
            <a:ext cx="3381062" cy="263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Data-Driven - значит иметь </a:t>
            </a:r>
            <a:r>
              <a:rPr lang="ru-RU"/>
              <a:t>аналитику</a:t>
            </a:r>
            <a:endParaRPr/>
          </a:p>
        </p:txBody>
      </p:sp>
      <p:sp>
        <p:nvSpPr>
          <p:cNvPr id="194" name="Google Shape;194;p29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aphicFrame>
        <p:nvGraphicFramePr>
          <p:cNvPr id="195" name="Google Shape;195;p29"/>
          <p:cNvGraphicFramePr/>
          <p:nvPr/>
        </p:nvGraphicFramePr>
        <p:xfrm>
          <a:off x="952500" y="127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{D2FAC4A4-3B42-4997-881C-DCC206C06601}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/>
                        <a:t>Отчетность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/>
                        <a:t>Аналитика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Описательная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Предиктивная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Что?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Почему?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“Смотрит назад”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“Смотрит вперед”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Задает вопросы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Отвечает на вопросы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Данные -&gt; Информация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Данные + Информация -&gt; Инсайты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Отчеты, Дашборды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Открытия, Модели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Нет контекста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История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Уровни </a:t>
            </a:r>
            <a:r>
              <a:rPr lang="ru-RU"/>
              <a:t>аналитики</a:t>
            </a:r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2135250" y="4324750"/>
            <a:ext cx="2040300" cy="37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latin typeface="Proxima Nova"/>
                <a:ea typeface="Proxima Nova"/>
                <a:cs typeface="Proxima Nova"/>
                <a:sym typeface="Proxima Nova"/>
              </a:rPr>
              <a:t>Стандартные отчеты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latin typeface="Proxima Nova"/>
                <a:ea typeface="Proxima Nova"/>
                <a:cs typeface="Proxima Nova"/>
                <a:sym typeface="Proxima Nova"/>
              </a:rPr>
              <a:t>Что произошло?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2341650" y="3818600"/>
            <a:ext cx="2040300" cy="37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latin typeface="Proxima Nova"/>
                <a:ea typeface="Proxima Nova"/>
                <a:cs typeface="Proxima Nova"/>
                <a:sym typeface="Proxima Nova"/>
              </a:rPr>
              <a:t>AD-HOC</a:t>
            </a:r>
            <a:r>
              <a:rPr b="1" lang="ru-RU" sz="1300">
                <a:latin typeface="Proxima Nova"/>
                <a:ea typeface="Proxima Nova"/>
                <a:cs typeface="Proxima Nova"/>
                <a:sym typeface="Proxima Nova"/>
              </a:rPr>
              <a:t> отчеты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latin typeface="Proxima Nova"/>
                <a:ea typeface="Proxima Nova"/>
                <a:cs typeface="Proxima Nova"/>
                <a:sym typeface="Proxima Nova"/>
              </a:rPr>
              <a:t>Как часто, сколько, где?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2623600" y="3312450"/>
            <a:ext cx="2040300" cy="37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latin typeface="Proxima Nova"/>
                <a:ea typeface="Proxima Nova"/>
                <a:cs typeface="Proxima Nova"/>
                <a:sym typeface="Proxima Nova"/>
              </a:rPr>
              <a:t>Проваливание (OLAP)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latin typeface="Proxima Nova"/>
                <a:ea typeface="Proxima Nova"/>
                <a:cs typeface="Proxima Nova"/>
                <a:sym typeface="Proxima Nova"/>
              </a:rPr>
              <a:t>Где конкретно?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30"/>
          <p:cNvSpPr/>
          <p:nvPr/>
        </p:nvSpPr>
        <p:spPr>
          <a:xfrm>
            <a:off x="2851575" y="2806300"/>
            <a:ext cx="2040300" cy="37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latin typeface="Proxima Nova"/>
                <a:ea typeface="Proxima Nova"/>
                <a:cs typeface="Proxima Nova"/>
                <a:sym typeface="Proxima Nova"/>
              </a:rPr>
              <a:t>Алерты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latin typeface="Proxima Nova"/>
                <a:ea typeface="Proxima Nova"/>
                <a:cs typeface="Proxima Nova"/>
                <a:sym typeface="Proxima Nova"/>
              </a:rPr>
              <a:t>Нужно действовать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30"/>
          <p:cNvSpPr/>
          <p:nvPr/>
        </p:nvSpPr>
        <p:spPr>
          <a:xfrm>
            <a:off x="3047150" y="2300150"/>
            <a:ext cx="2040300" cy="373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latin typeface="Proxima Nova"/>
                <a:ea typeface="Proxima Nova"/>
                <a:cs typeface="Proxima Nova"/>
                <a:sym typeface="Proxima Nova"/>
              </a:rPr>
              <a:t>Стат анализ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latin typeface="Proxima Nova"/>
                <a:ea typeface="Proxima Nova"/>
                <a:cs typeface="Proxima Nova"/>
                <a:sym typeface="Proxima Nova"/>
              </a:rPr>
              <a:t>Почему это произошло?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3296700" y="1794000"/>
            <a:ext cx="2040300" cy="373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latin typeface="Proxima Nova"/>
                <a:ea typeface="Proxima Nova"/>
                <a:cs typeface="Proxima Nova"/>
                <a:sym typeface="Proxima Nova"/>
              </a:rPr>
              <a:t>Прогнозирование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latin typeface="Proxima Nova"/>
                <a:ea typeface="Proxima Nova"/>
                <a:cs typeface="Proxima Nova"/>
                <a:sym typeface="Proxima Nova"/>
              </a:rPr>
              <a:t>Продолжение тренда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30"/>
          <p:cNvSpPr/>
          <p:nvPr/>
        </p:nvSpPr>
        <p:spPr>
          <a:xfrm>
            <a:off x="3487075" y="1287850"/>
            <a:ext cx="2040300" cy="373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latin typeface="Proxima Nova"/>
                <a:ea typeface="Proxima Nova"/>
                <a:cs typeface="Proxima Nova"/>
                <a:sym typeface="Proxima Nova"/>
              </a:rPr>
              <a:t>Предсказание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latin typeface="Proxima Nova"/>
                <a:ea typeface="Proxima Nova"/>
                <a:cs typeface="Proxima Nova"/>
                <a:sym typeface="Proxima Nova"/>
              </a:rPr>
              <a:t>Что будет дальше?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3698675" y="781700"/>
            <a:ext cx="2040300" cy="373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latin typeface="Proxima Nova"/>
                <a:ea typeface="Proxima Nova"/>
                <a:cs typeface="Proxima Nova"/>
                <a:sym typeface="Proxima Nova"/>
              </a:rPr>
              <a:t>Оптимизация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latin typeface="Proxima Nova"/>
                <a:ea typeface="Proxima Nova"/>
                <a:cs typeface="Proxima Nova"/>
                <a:sym typeface="Proxima Nova"/>
              </a:rPr>
              <a:t>Самый лучший исход?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9" name="Google Shape;209;p30"/>
          <p:cNvCxnSpPr/>
          <p:nvPr/>
        </p:nvCxnSpPr>
        <p:spPr>
          <a:xfrm rot="10800000">
            <a:off x="1966450" y="1244350"/>
            <a:ext cx="0" cy="34977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30"/>
          <p:cNvSpPr txBox="1"/>
          <p:nvPr/>
        </p:nvSpPr>
        <p:spPr>
          <a:xfrm>
            <a:off x="595400" y="1244350"/>
            <a:ext cx="12309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Бизнес польза</a:t>
            </a:r>
            <a:endParaRPr/>
          </a:p>
        </p:txBody>
      </p:sp>
      <p:cxnSp>
        <p:nvCxnSpPr>
          <p:cNvPr id="211" name="Google Shape;211;p30"/>
          <p:cNvCxnSpPr/>
          <p:nvPr/>
        </p:nvCxnSpPr>
        <p:spPr>
          <a:xfrm flipH="1" rot="10800000">
            <a:off x="2086450" y="4917275"/>
            <a:ext cx="4565400" cy="120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30"/>
          <p:cNvSpPr txBox="1"/>
          <p:nvPr/>
        </p:nvSpPr>
        <p:spPr>
          <a:xfrm>
            <a:off x="5269950" y="4192400"/>
            <a:ext cx="19863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Уровень интеллектуальности</a:t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 rot="1180199">
            <a:off x="4659111" y="2893567"/>
            <a:ext cx="286094" cy="1917562"/>
          </a:xfrm>
          <a:prstGeom prst="rightBrace">
            <a:avLst>
              <a:gd fmla="val 50000" name="adj1"/>
              <a:gd fmla="val 48980" name="adj2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 txBox="1"/>
          <p:nvPr/>
        </p:nvSpPr>
        <p:spPr>
          <a:xfrm>
            <a:off x="4957900" y="3547263"/>
            <a:ext cx="1282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Business Intelligence</a:t>
            </a:r>
            <a:endParaRPr b="1"/>
          </a:p>
        </p:txBody>
      </p:sp>
      <p:sp>
        <p:nvSpPr>
          <p:cNvPr id="215" name="Google Shape;215;p30"/>
          <p:cNvSpPr/>
          <p:nvPr/>
        </p:nvSpPr>
        <p:spPr>
          <a:xfrm rot="1180199">
            <a:off x="5455961" y="877792"/>
            <a:ext cx="286094" cy="1917562"/>
          </a:xfrm>
          <a:prstGeom prst="rightBrace">
            <a:avLst>
              <a:gd fmla="val 50000" name="adj1"/>
              <a:gd fmla="val 48980" name="adj2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 txBox="1"/>
          <p:nvPr/>
        </p:nvSpPr>
        <p:spPr>
          <a:xfrm>
            <a:off x="5910550" y="1577400"/>
            <a:ext cx="1230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Business Analytics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CF5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13.png" id="221" name="Google Shape;2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/>
          <p:nvPr/>
        </p:nvSpPr>
        <p:spPr>
          <a:xfrm>
            <a:off x="747315" y="2260600"/>
            <a:ext cx="2010960" cy="88819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17938" y="21600"/>
                </a:lnTo>
                <a:lnTo>
                  <a:pt x="21600" y="10800"/>
                </a:lnTo>
                <a:lnTo>
                  <a:pt x="179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66700" rotWithShape="0" dir="5400000" dist="128197">
              <a:srgbClr val="005493">
                <a:alpha val="2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6463998" y="2260600"/>
            <a:ext cx="937440" cy="88819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652" y="10800"/>
                </a:lnTo>
                <a:lnTo>
                  <a:pt x="0" y="21600"/>
                </a:lnTo>
                <a:lnTo>
                  <a:pt x="17944" y="21600"/>
                </a:lnTo>
                <a:lnTo>
                  <a:pt x="21600" y="10800"/>
                </a:lnTo>
                <a:lnTo>
                  <a:pt x="17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2B55F6"/>
          </a:solidFill>
          <a:ln>
            <a:noFill/>
          </a:ln>
          <a:effectLst>
            <a:outerShdw blurRad="266700" rotWithShape="0" dir="5400000" dist="128197">
              <a:srgbClr val="005493">
                <a:alpha val="3059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1"/>
          <p:cNvSpPr/>
          <p:nvPr/>
        </p:nvSpPr>
        <p:spPr>
          <a:xfrm>
            <a:off x="4487526" y="2260647"/>
            <a:ext cx="2016522" cy="88819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652" y="10800"/>
                </a:lnTo>
                <a:lnTo>
                  <a:pt x="0" y="21600"/>
                </a:lnTo>
                <a:lnTo>
                  <a:pt x="17944" y="21600"/>
                </a:lnTo>
                <a:lnTo>
                  <a:pt x="21600" y="10800"/>
                </a:lnTo>
                <a:lnTo>
                  <a:pt x="17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66700" rotWithShape="0" dir="5400000" dist="128197">
              <a:srgbClr val="005493">
                <a:alpha val="2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2616032" y="2260600"/>
            <a:ext cx="2016522" cy="88819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652" y="10800"/>
                </a:lnTo>
                <a:lnTo>
                  <a:pt x="0" y="21600"/>
                </a:lnTo>
                <a:lnTo>
                  <a:pt x="17944" y="21600"/>
                </a:lnTo>
                <a:lnTo>
                  <a:pt x="21600" y="10800"/>
                </a:lnTo>
                <a:lnTo>
                  <a:pt x="17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66700" rotWithShape="0" dir="5400000" dist="128197">
              <a:srgbClr val="005493">
                <a:alpha val="2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881012" y="2528765"/>
            <a:ext cx="1487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100"/>
              <a:buFont typeface="Arial"/>
              <a:buNone/>
            </a:pPr>
            <a:r>
              <a:rPr b="1" lang="ru-RU" sz="160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endParaRPr b="1" i="0" sz="1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2966487" y="2507790"/>
            <a:ext cx="1487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100"/>
              <a:buFont typeface="Arial"/>
              <a:buNone/>
            </a:pPr>
            <a:r>
              <a:rPr b="1" lang="ru-RU" sz="160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REPORTING</a:t>
            </a:r>
            <a:endParaRPr b="1" i="0" sz="1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4830330" y="2507790"/>
            <a:ext cx="1487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100"/>
              <a:buFont typeface="Arial"/>
              <a:buNone/>
            </a:pPr>
            <a:r>
              <a:rPr b="1" lang="ru-RU" sz="160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</a:t>
            </a:r>
            <a:endParaRPr b="1" i="0" sz="1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 rot="-2326734">
            <a:off x="6323499" y="2571971"/>
            <a:ext cx="1487746" cy="528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lang="ru-RU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ACTION</a:t>
            </a:r>
            <a:endParaRPr b="1" i="0" sz="1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31"/>
          <p:cNvSpPr txBox="1"/>
          <p:nvPr>
            <p:ph type="title"/>
          </p:nvPr>
        </p:nvSpPr>
        <p:spPr>
          <a:xfrm>
            <a:off x="702046" y="386490"/>
            <a:ext cx="618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Analytics Value </a:t>
            </a:r>
            <a:r>
              <a:rPr lang="ru-RU"/>
              <a:t>Chain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 txBox="1"/>
          <p:nvPr>
            <p:ph idx="12" type="sldNum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7439373" y="2260650"/>
            <a:ext cx="898668" cy="88819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652" y="10800"/>
                </a:lnTo>
                <a:lnTo>
                  <a:pt x="0" y="21600"/>
                </a:lnTo>
                <a:lnTo>
                  <a:pt x="17944" y="21600"/>
                </a:lnTo>
                <a:lnTo>
                  <a:pt x="21600" y="10800"/>
                </a:lnTo>
                <a:lnTo>
                  <a:pt x="17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2B55F6"/>
          </a:solidFill>
          <a:ln>
            <a:noFill/>
          </a:ln>
          <a:effectLst>
            <a:outerShdw blurRad="266700" rotWithShape="0" dir="5400000" dist="128197">
              <a:srgbClr val="005493">
                <a:alpha val="3059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 rot="-2981667">
            <a:off x="7315006" y="2516668"/>
            <a:ext cx="1487794" cy="528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lang="ru-RU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endParaRPr b="1" i="0" sz="1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702043" y="1797055"/>
            <a:ext cx="617706" cy="754974"/>
          </a:xfrm>
          <a:custGeom>
            <a:rect b="b" l="l" r="r" t="t"/>
            <a:pathLst>
              <a:path extrusionOk="0" h="21600" w="2160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2B55F6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1"/>
          <p:cNvSpPr/>
          <p:nvPr/>
        </p:nvSpPr>
        <p:spPr>
          <a:xfrm>
            <a:off x="2499525" y="1836046"/>
            <a:ext cx="466938" cy="424548"/>
          </a:xfrm>
          <a:custGeom>
            <a:rect b="b" l="l" r="r" t="t"/>
            <a:pathLst>
              <a:path extrusionOk="0" h="21600" w="2160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2B55F6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1"/>
          <p:cNvSpPr/>
          <p:nvPr/>
        </p:nvSpPr>
        <p:spPr>
          <a:xfrm>
            <a:off x="2862487" y="2132757"/>
            <a:ext cx="427356" cy="349650"/>
          </a:xfrm>
          <a:custGeom>
            <a:rect b="b" l="l" r="r" t="t"/>
            <a:pathLst>
              <a:path extrusionOk="0" h="21600" w="2160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2B55F6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2995672" y="1859552"/>
            <a:ext cx="273186" cy="27318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4342111" y="1975885"/>
            <a:ext cx="396090" cy="360072"/>
          </a:xfrm>
          <a:custGeom>
            <a:rect b="b" l="l" r="r" t="t"/>
            <a:pathLst>
              <a:path extrusionOk="0" h="21600" w="2160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1"/>
          <p:cNvSpPr/>
          <p:nvPr/>
        </p:nvSpPr>
        <p:spPr>
          <a:xfrm>
            <a:off x="4451098" y="1954130"/>
            <a:ext cx="528282" cy="528282"/>
          </a:xfrm>
          <a:custGeom>
            <a:rect b="b" l="l" r="r" t="t"/>
            <a:pathLst>
              <a:path extrusionOk="0" h="21600" w="2160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2B55F6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1220483" y="2115492"/>
            <a:ext cx="444312" cy="384160"/>
          </a:xfrm>
          <a:custGeom>
            <a:rect b="b" l="l" r="r" t="t"/>
            <a:pathLst>
              <a:path extrusionOk="0" h="21582" w="2160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7439378" y="2290589"/>
            <a:ext cx="396090" cy="288036"/>
          </a:xfrm>
          <a:custGeom>
            <a:rect b="b" l="l" r="r" t="t"/>
            <a:pathLst>
              <a:path extrusionOk="0" h="21600" w="2160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6351821" y="1859546"/>
            <a:ext cx="559062" cy="559062"/>
          </a:xfrm>
          <a:custGeom>
            <a:rect b="b" l="l" r="r" t="t"/>
            <a:pathLst>
              <a:path extrusionOk="0" h="21600" w="2160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7312775" y="1767600"/>
            <a:ext cx="617714" cy="638766"/>
          </a:xfrm>
          <a:custGeom>
            <a:rect b="b" l="l" r="r" t="t"/>
            <a:pathLst>
              <a:path extrusionOk="0" h="21600" w="21086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Аналитика - это понимание “зачем”</a:t>
            </a:r>
            <a:endParaRPr/>
          </a:p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150" y="1325400"/>
            <a:ext cx="6009693" cy="29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CF6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6" name="Google Shape;256;p33"/>
          <p:cNvSpPr txBox="1"/>
          <p:nvPr/>
        </p:nvSpPr>
        <p:spPr>
          <a:xfrm>
            <a:off x="2436104" y="2390687"/>
            <a:ext cx="42717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B65F5"/>
              </a:buClr>
              <a:buSzPts val="3800"/>
              <a:buFont typeface="Arial"/>
              <a:buNone/>
            </a:pPr>
            <a:r>
              <a:rPr b="1" lang="ru-RU" sz="2500">
                <a:solidFill>
                  <a:srgbClr val="2B65F5"/>
                </a:solidFill>
                <a:latin typeface="Proxima Nova"/>
                <a:ea typeface="Proxima Nova"/>
                <a:cs typeface="Proxima Nova"/>
                <a:sym typeface="Proxima Nova"/>
              </a:rPr>
              <a:t>Для того, чтобы быть data-driven, должна быть культура работы с данными </a:t>
            </a:r>
            <a:endParaRPr b="1" i="0" sz="2500" u="none" cap="none" strike="noStrike">
              <a:solidFill>
                <a:srgbClr val="2B65F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2436104" y="3256136"/>
            <a:ext cx="4271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1600"/>
              <a:buFont typeface="Arial"/>
              <a:buNone/>
            </a:pPr>
            <a:r>
              <a:rPr lang="ru-RU" sz="1600">
                <a:solidFill>
                  <a:srgbClr val="31312F"/>
                </a:solidFill>
                <a:latin typeface="Proxima Nova"/>
                <a:ea typeface="Proxima Nova"/>
                <a:cs typeface="Proxima Nova"/>
                <a:sym typeface="Proxima Nova"/>
              </a:rPr>
              <a:t>Из чего она складывается?</a:t>
            </a:r>
            <a:endParaRPr b="0" i="0" sz="1600" u="none" cap="none" strike="noStrike">
              <a:solidFill>
                <a:srgbClr val="31312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</a:t>
            </a:r>
            <a:r>
              <a:rPr lang="ru-RU"/>
              <a:t>ata-driven - </a:t>
            </a:r>
            <a:r>
              <a:rPr lang="ru-RU"/>
              <a:t>Тестирование</a:t>
            </a:r>
            <a:endParaRPr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514350" y="1547551"/>
            <a:ext cx="4261800" cy="2568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Инновационность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 достигается через регулярное тестирование. Аналитика дает гипотезы, которые нужно уметь проверять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>
                <a:latin typeface="Proxima Nova"/>
                <a:ea typeface="Proxima Nova"/>
                <a:cs typeface="Proxima Nova"/>
                <a:sym typeface="Proxima Nova"/>
              </a:rPr>
              <a:t>Важно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, что мы принимаем решение на основе измеримых тестов, а не на основе мнения “самого опытного эксперта”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p34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425" y="1580150"/>
            <a:ext cx="3651913" cy="253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Data-driven - </a:t>
            </a:r>
            <a:r>
              <a:rPr lang="ru-RU"/>
              <a:t>Итерации</a:t>
            </a:r>
            <a:endParaRPr/>
          </a:p>
        </p:txBody>
      </p:sp>
      <p:sp>
        <p:nvSpPr>
          <p:cNvPr id="271" name="Google Shape;271;p35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3654300" y="1419125"/>
            <a:ext cx="1835400" cy="633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Эксперимент</a:t>
            </a:r>
            <a:endParaRPr b="1"/>
          </a:p>
        </p:txBody>
      </p:sp>
      <p:sp>
        <p:nvSpPr>
          <p:cNvPr id="273" name="Google Shape;273;p35"/>
          <p:cNvSpPr/>
          <p:nvPr/>
        </p:nvSpPr>
        <p:spPr>
          <a:xfrm>
            <a:off x="5489700" y="3523263"/>
            <a:ext cx="1835400" cy="633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Измерение</a:t>
            </a:r>
            <a:endParaRPr b="1"/>
          </a:p>
        </p:txBody>
      </p:sp>
      <p:sp>
        <p:nvSpPr>
          <p:cNvPr id="274" name="Google Shape;274;p35"/>
          <p:cNvSpPr/>
          <p:nvPr/>
        </p:nvSpPr>
        <p:spPr>
          <a:xfrm>
            <a:off x="1818900" y="3523263"/>
            <a:ext cx="1835400" cy="633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Вывод</a:t>
            </a:r>
            <a:endParaRPr b="1"/>
          </a:p>
        </p:txBody>
      </p:sp>
      <p:cxnSp>
        <p:nvCxnSpPr>
          <p:cNvPr id="275" name="Google Shape;275;p35"/>
          <p:cNvCxnSpPr>
            <a:stCxn id="274" idx="0"/>
            <a:endCxn id="272" idx="1"/>
          </p:cNvCxnSpPr>
          <p:nvPr/>
        </p:nvCxnSpPr>
        <p:spPr>
          <a:xfrm flipH="1" rot="10800000">
            <a:off x="2736600" y="1736163"/>
            <a:ext cx="917700" cy="1787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35"/>
          <p:cNvCxnSpPr>
            <a:stCxn id="272" idx="3"/>
            <a:endCxn id="273" idx="0"/>
          </p:cNvCxnSpPr>
          <p:nvPr/>
        </p:nvCxnSpPr>
        <p:spPr>
          <a:xfrm>
            <a:off x="5489700" y="1736075"/>
            <a:ext cx="917700" cy="1787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35"/>
          <p:cNvCxnSpPr>
            <a:stCxn id="273" idx="1"/>
            <a:endCxn id="274" idx="3"/>
          </p:cNvCxnSpPr>
          <p:nvPr/>
        </p:nvCxnSpPr>
        <p:spPr>
          <a:xfrm rot="10800000">
            <a:off x="3654300" y="3840213"/>
            <a:ext cx="1835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35"/>
          <p:cNvSpPr txBox="1"/>
          <p:nvPr/>
        </p:nvSpPr>
        <p:spPr>
          <a:xfrm>
            <a:off x="2153700" y="2358375"/>
            <a:ext cx="1004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гипотеза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6091925" y="2358375"/>
            <a:ext cx="1004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модель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35"/>
          <p:cNvSpPr txBox="1"/>
          <p:nvPr/>
        </p:nvSpPr>
        <p:spPr>
          <a:xfrm>
            <a:off x="4189975" y="3903425"/>
            <a:ext cx="1004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анализ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gradFill>
          <a:gsLst>
            <a:gs pos="0">
              <a:srgbClr val="EA5551"/>
            </a:gs>
            <a:gs pos="11340">
              <a:srgbClr val="EA5551"/>
            </a:gs>
            <a:gs pos="100000">
              <a:srgbClr val="FFB73D"/>
            </a:gs>
          </a:gsLst>
          <a:lin ang="2700006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6675557" y="3298720"/>
            <a:ext cx="2619600" cy="2619600"/>
          </a:xfrm>
          <a:prstGeom prst="ellipse">
            <a:avLst/>
          </a:prstGeom>
          <a:gradFill>
            <a:gsLst>
              <a:gs pos="0">
                <a:srgbClr val="FF7936">
                  <a:alpha val="0"/>
                </a:srgbClr>
              </a:gs>
              <a:gs pos="100000">
                <a:srgbClr val="FFB73D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-708145" y="-795447"/>
            <a:ext cx="4004700" cy="4004700"/>
          </a:xfrm>
          <a:prstGeom prst="ellipse">
            <a:avLst/>
          </a:prstGeom>
          <a:gradFill>
            <a:gsLst>
              <a:gs pos="0">
                <a:srgbClr val="FFB73D"/>
              </a:gs>
              <a:gs pos="90000">
                <a:srgbClr val="FF7936">
                  <a:alpha val="0"/>
                </a:srgbClr>
              </a:gs>
              <a:gs pos="100000">
                <a:srgbClr val="FF7936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14.png" id="95" name="Google Shape;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236207" y="2763655"/>
            <a:ext cx="19659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Алексей Кузьмин</a:t>
            </a:r>
            <a:br>
              <a:rPr b="0" i="0" lang="ru-RU" sz="1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Директор разработки ДомКлик.ру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 b="0" l="12496" r="12496" t="0"/>
          <a:stretch/>
        </p:blipFill>
        <p:spPr>
          <a:xfrm>
            <a:off x="1236207" y="657869"/>
            <a:ext cx="1965981" cy="1965844"/>
          </a:xfrm>
          <a:custGeom>
            <a:rect b="b" l="l" r="r" t="t"/>
            <a:pathLst>
              <a:path extrusionOk="0" h="20595" w="19679">
                <a:moveTo>
                  <a:pt x="9841" y="0"/>
                </a:moveTo>
                <a:cubicBezTo>
                  <a:pt x="7323" y="0"/>
                  <a:pt x="4802" y="1004"/>
                  <a:pt x="2881" y="3014"/>
                </a:cubicBezTo>
                <a:cubicBezTo>
                  <a:pt x="-961" y="7035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5"/>
                  <a:pt x="16797" y="3014"/>
                </a:cubicBezTo>
                <a:cubicBezTo>
                  <a:pt x="14876" y="1004"/>
                  <a:pt x="12359" y="0"/>
                  <a:pt x="984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4235352" y="756875"/>
            <a:ext cx="2964000" cy="30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ru-RU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Работаю в ДомКлик.ру с 2016 года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ru-RU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Руковожу направлением Data Science и работы с данными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ru-RU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До этого работал в компании ABBYY, где занимался распознаванием языков со сложной письменностью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ru-RU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Окончил мехмат МГУ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Data-driven - </a:t>
            </a:r>
            <a:r>
              <a:rPr lang="ru-RU"/>
              <a:t>Открытость</a:t>
            </a:r>
            <a:endParaRPr/>
          </a:p>
        </p:txBody>
      </p:sp>
      <p:sp>
        <p:nvSpPr>
          <p:cNvPr id="286" name="Google Shape;286;p36"/>
          <p:cNvSpPr txBox="1"/>
          <p:nvPr>
            <p:ph idx="1" type="body"/>
          </p:nvPr>
        </p:nvSpPr>
        <p:spPr>
          <a:xfrm>
            <a:off x="514350" y="1547550"/>
            <a:ext cx="40218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Не 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должно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 быть сокрытия или утаивания части данных.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Данные должны работать все вместе на  единый анализируемый контекст.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36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741" y="841575"/>
            <a:ext cx="3399888" cy="346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Data-driven - </a:t>
            </a:r>
            <a:r>
              <a:rPr lang="ru-RU"/>
              <a:t>Качество данных</a:t>
            </a:r>
            <a:endParaRPr/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Некорректные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 данные ведут к некорректным решениям и выводам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Более того, некорректные данные ведут к разным цифрам в разных срезах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Качество подразумевает “единый источник правды”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37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Data-driven - сначала цель</a:t>
            </a:r>
            <a:endParaRPr/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Сначала 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понимаем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 что хотим сделать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Понимаем какую цель хотим достичь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Определяем метрики успеха/неудачи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Потом делаем исследование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p38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 всякий случай</a:t>
            </a:r>
            <a:endParaRPr/>
          </a:p>
        </p:txBody>
      </p:sp>
      <p:sp>
        <p:nvSpPr>
          <p:cNvPr id="308" name="Google Shape;308;p39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Слепо следовать за данными - тоже 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плохая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 идея =)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Не забывайте включать “голову”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39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798" y="0"/>
            <a:ext cx="6428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Аналитический продукт</a:t>
            </a:r>
            <a:endParaRPr/>
          </a:p>
        </p:txBody>
      </p:sp>
      <p:sp>
        <p:nvSpPr>
          <p:cNvPr id="321" name="Google Shape;321;p41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Результат работы аналитика: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Это </a:t>
            </a:r>
            <a:r>
              <a:rPr b="1" lang="ru-RU">
                <a:latin typeface="Proxima Nova"/>
                <a:ea typeface="Proxima Nova"/>
                <a:cs typeface="Proxima Nova"/>
                <a:sym typeface="Proxima Nova"/>
              </a:rPr>
              <a:t>бизнес-польза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, которую можно получить сделав определенное действие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Оно может быть оформлено в виде отчета или веб-сервиса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ru-RU">
                <a:latin typeface="Proxima Nova"/>
                <a:ea typeface="Proxima Nova"/>
                <a:cs typeface="Proxima Nova"/>
                <a:sym typeface="Proxima Nova"/>
              </a:rPr>
              <a:t>Но!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 Оно </a:t>
            </a:r>
            <a:r>
              <a:rPr b="1" lang="ru-RU">
                <a:latin typeface="Proxima Nova"/>
                <a:ea typeface="Proxima Nova"/>
                <a:cs typeface="Proxima Nova"/>
                <a:sym typeface="Proxima Nova"/>
              </a:rPr>
              <a:t>бесполезно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, пока оно не используется и не приносит пользу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41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Ну и конечно “аналитика” - это не только выводы, но еще и “</a:t>
            </a:r>
            <a:r>
              <a:rPr lang="ru-RU"/>
              <a:t>упаковка</a:t>
            </a:r>
            <a:r>
              <a:rPr lang="ru-RU"/>
              <a:t>”</a:t>
            </a:r>
            <a:endParaRPr/>
          </a:p>
        </p:txBody>
      </p:sp>
      <p:sp>
        <p:nvSpPr>
          <p:cNvPr id="328" name="Google Shape;328;p42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875" y="1270025"/>
            <a:ext cx="4410542" cy="3136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Продавайте свой </a:t>
            </a:r>
            <a:r>
              <a:rPr lang="ru-RU"/>
              <a:t>продукт</a:t>
            </a:r>
            <a:endParaRPr/>
          </a:p>
        </p:txBody>
      </p:sp>
      <p:sp>
        <p:nvSpPr>
          <p:cNvPr id="335" name="Google Shape;335;p43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904" y="1298925"/>
            <a:ext cx="4014501" cy="33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A5551"/>
            </a:gs>
            <a:gs pos="11340">
              <a:srgbClr val="EA5551"/>
            </a:gs>
            <a:gs pos="100000">
              <a:srgbClr val="FFB73D"/>
            </a:gs>
          </a:gsLst>
          <a:lin ang="2700006" scaled="0"/>
        </a:gra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/>
        </p:nvSpPr>
        <p:spPr>
          <a:xfrm>
            <a:off x="701750" y="2764250"/>
            <a:ext cx="6197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b="1" lang="ru-RU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 для работы с данными</a:t>
            </a:r>
            <a:endParaRPr b="1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2" name="Google Shape;342;p44"/>
          <p:cNvSpPr txBox="1"/>
          <p:nvPr/>
        </p:nvSpPr>
        <p:spPr>
          <a:xfrm>
            <a:off x="625824" y="3399700"/>
            <a:ext cx="53106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" name="Google Shape;343;p44"/>
          <p:cNvSpPr txBox="1"/>
          <p:nvPr>
            <p:ph idx="12" type="sldNum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DS - это круто, но сам по себе он не принесет value</a:t>
            </a:r>
            <a:endParaRPr/>
          </a:p>
        </p:txBody>
      </p:sp>
      <p:sp>
        <p:nvSpPr>
          <p:cNvPr id="349" name="Google Shape;349;p45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solidFill>
                  <a:srgbClr val="323232"/>
                </a:solidFill>
              </a:rPr>
              <a:t>‹#›</a:t>
            </a:fld>
            <a:endParaRPr>
              <a:solidFill>
                <a:srgbClr val="323232"/>
              </a:solidFill>
            </a:endParaRPr>
          </a:p>
        </p:txBody>
      </p:sp>
      <p:sp>
        <p:nvSpPr>
          <p:cNvPr id="350" name="Google Shape;350;p45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Для эффективной работы с данными помимо 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построения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 моделей и DS-аналитики нужно уметь: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Доставать данные из различных бд, причем делать это на регулярной основе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Разрабатывать веб-сервисы и прикладное ПО для применения моделей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Делать отчетность для показа заказчику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Собирать и приоритезировать потребности, чтобы обеспечивать актуальный 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бэклог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Оценивать эффект от исследований/моделей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…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A5551"/>
            </a:gs>
            <a:gs pos="11340">
              <a:srgbClr val="EA5551"/>
            </a:gs>
            <a:gs pos="100000">
              <a:srgbClr val="FFB73D"/>
            </a:gs>
          </a:gsLst>
          <a:lin ang="2700006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701750" y="2764250"/>
            <a:ext cx="6197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b="1" lang="ru-RU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О чем поговорим?</a:t>
            </a:r>
            <a:endParaRPr b="1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Роли в команде</a:t>
            </a:r>
            <a:endParaRPr/>
          </a:p>
        </p:txBody>
      </p:sp>
      <p:sp>
        <p:nvSpPr>
          <p:cNvPr id="356" name="Google Shape;356;p46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57" name="Google Shape;357;p46"/>
          <p:cNvSpPr/>
          <p:nvPr/>
        </p:nvSpPr>
        <p:spPr>
          <a:xfrm>
            <a:off x="1483200" y="1501600"/>
            <a:ext cx="1663200" cy="6771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DS специалисты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8" name="Google Shape;358;p46"/>
          <p:cNvSpPr/>
          <p:nvPr/>
        </p:nvSpPr>
        <p:spPr>
          <a:xfrm>
            <a:off x="3581550" y="1501600"/>
            <a:ext cx="1663200" cy="6771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Аналитики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9" name="Google Shape;359;p46"/>
          <p:cNvSpPr/>
          <p:nvPr/>
        </p:nvSpPr>
        <p:spPr>
          <a:xfrm>
            <a:off x="5679900" y="1501600"/>
            <a:ext cx="1663200" cy="6771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BI специалисты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0" name="Google Shape;360;p46"/>
          <p:cNvSpPr/>
          <p:nvPr/>
        </p:nvSpPr>
        <p:spPr>
          <a:xfrm>
            <a:off x="1483200" y="2571250"/>
            <a:ext cx="1663200" cy="6771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Разработчики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1" name="Google Shape;361;p46"/>
          <p:cNvSpPr/>
          <p:nvPr/>
        </p:nvSpPr>
        <p:spPr>
          <a:xfrm>
            <a:off x="3581550" y="2571250"/>
            <a:ext cx="1663200" cy="6771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Data Engineer-ы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2" name="Google Shape;362;p46"/>
          <p:cNvSpPr/>
          <p:nvPr/>
        </p:nvSpPr>
        <p:spPr>
          <a:xfrm>
            <a:off x="5679900" y="2571250"/>
            <a:ext cx="1663200" cy="6771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Специалисты по БД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3" name="Google Shape;363;p46"/>
          <p:cNvSpPr/>
          <p:nvPr/>
        </p:nvSpPr>
        <p:spPr>
          <a:xfrm>
            <a:off x="1483200" y="3640900"/>
            <a:ext cx="1663200" cy="6771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Владелец продукта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4" name="Google Shape;364;p46"/>
          <p:cNvSpPr/>
          <p:nvPr/>
        </p:nvSpPr>
        <p:spPr>
          <a:xfrm>
            <a:off x="3581550" y="3640900"/>
            <a:ext cx="1663200" cy="6771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Заказчики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" name="Google Shape;365;p46"/>
          <p:cNvSpPr/>
          <p:nvPr/>
        </p:nvSpPr>
        <p:spPr>
          <a:xfrm>
            <a:off x="5679900" y="3640900"/>
            <a:ext cx="1663200" cy="6771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/>
          <p:nvPr/>
        </p:nvSpPr>
        <p:spPr>
          <a:xfrm>
            <a:off x="1822781" y="1018331"/>
            <a:ext cx="5018400" cy="36591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7"/>
          <p:cNvSpPr/>
          <p:nvPr/>
        </p:nvSpPr>
        <p:spPr>
          <a:xfrm>
            <a:off x="2652188" y="1003500"/>
            <a:ext cx="3372900" cy="24564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7"/>
          <p:cNvSpPr/>
          <p:nvPr/>
        </p:nvSpPr>
        <p:spPr>
          <a:xfrm>
            <a:off x="3439832" y="1008506"/>
            <a:ext cx="1769700" cy="1289100"/>
          </a:xfrm>
          <a:prstGeom prst="triangle">
            <a:avLst>
              <a:gd fmla="val 50000" name="adj"/>
            </a:avLst>
          </a:prstGeom>
          <a:solidFill>
            <a:srgbClr val="B4A7D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7"/>
          <p:cNvSpPr txBox="1"/>
          <p:nvPr/>
        </p:nvSpPr>
        <p:spPr>
          <a:xfrm>
            <a:off x="3782588" y="1487100"/>
            <a:ext cx="1112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Science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>
            <a:off x="3359325" y="2723381"/>
            <a:ext cx="1931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47"/>
          <p:cNvSpPr txBox="1"/>
          <p:nvPr/>
        </p:nvSpPr>
        <p:spPr>
          <a:xfrm>
            <a:off x="2861775" y="3880669"/>
            <a:ext cx="30681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Business Intelligence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863775" y="3880669"/>
            <a:ext cx="1998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Reporting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1786763" y="2641406"/>
            <a:ext cx="1998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Modelling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6079894" y="3094331"/>
            <a:ext cx="1998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Decision making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47"/>
          <p:cNvSpPr txBox="1"/>
          <p:nvPr/>
        </p:nvSpPr>
        <p:spPr>
          <a:xfrm>
            <a:off x="4969125" y="1584788"/>
            <a:ext cx="1998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Understanding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47"/>
          <p:cNvSpPr txBox="1"/>
          <p:nvPr>
            <p:ph type="title"/>
          </p:nvPr>
        </p:nvSpPr>
        <p:spPr>
          <a:xfrm>
            <a:off x="522651" y="25200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РАЗНЫЕ РОЛИ СПЕЦИАЛИСТОВ </a:t>
            </a:r>
            <a:r>
              <a:rPr lang="ru-RU"/>
              <a:t>ПО</a:t>
            </a:r>
            <a:r>
              <a:rPr lang="ru-RU"/>
              <a:t> РАБОТЕ С ДАННЫМИ</a:t>
            </a:r>
            <a:endParaRPr/>
          </a:p>
        </p:txBody>
      </p:sp>
      <p:sp>
        <p:nvSpPr>
          <p:cNvPr id="381" name="Google Shape;381;p47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BI-</a:t>
            </a:r>
            <a:r>
              <a:rPr lang="ru-RU"/>
              <a:t>Аналитик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387" name="Google Shape;387;p48"/>
          <p:cNvSpPr txBox="1"/>
          <p:nvPr>
            <p:ph idx="1" type="body"/>
          </p:nvPr>
        </p:nvSpPr>
        <p:spPr>
          <a:xfrm>
            <a:off x="514350" y="1378350"/>
            <a:ext cx="7796100" cy="265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96529D"/>
              </a:buClr>
              <a:buSzPts val="17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Преобразует данные в доступную для лиц, принимающих решение, информацию в форме отчетов и dashbord’ов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Сбор бизнес-данных. опросы, отчётность и тд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Интерпретация большого количества данных. акцент лишь на ключевых факторах эффективности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Моделирование исхода различных вариантов действий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Отслеживание результатов принятия решений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8" name="Google Shape;388;p48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BI </a:t>
            </a:r>
            <a:r>
              <a:rPr lang="ru-RU"/>
              <a:t>Аналитик  </a:t>
            </a:r>
            <a:endParaRPr/>
          </a:p>
        </p:txBody>
      </p:sp>
      <p:sp>
        <p:nvSpPr>
          <p:cNvPr id="394" name="Google Shape;394;p49"/>
          <p:cNvSpPr txBox="1"/>
          <p:nvPr/>
        </p:nvSpPr>
        <p:spPr>
          <a:xfrm>
            <a:off x="6309731" y="3932072"/>
            <a:ext cx="27462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диагностика текущего состояния бизнеса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5" name="Google Shape;395;p49"/>
          <p:cNvSpPr txBox="1"/>
          <p:nvPr/>
        </p:nvSpPr>
        <p:spPr>
          <a:xfrm>
            <a:off x="6895350" y="1955034"/>
            <a:ext cx="18339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способность проверить значимость результата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p49"/>
          <p:cNvSpPr txBox="1"/>
          <p:nvPr/>
        </p:nvSpPr>
        <p:spPr>
          <a:xfrm>
            <a:off x="145275" y="2038978"/>
            <a:ext cx="21063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создание дашбордов и выдвижение требований бизнеса к аналитической инфраструктуре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7" name="Google Shape;397;p49"/>
          <p:cNvCxnSpPr/>
          <p:nvPr/>
        </p:nvCxnSpPr>
        <p:spPr>
          <a:xfrm flipH="1" rot="10800000">
            <a:off x="1662994" y="3138722"/>
            <a:ext cx="1361100" cy="330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49"/>
          <p:cNvCxnSpPr/>
          <p:nvPr/>
        </p:nvCxnSpPr>
        <p:spPr>
          <a:xfrm flipH="1" rot="10800000">
            <a:off x="5679009" y="2844122"/>
            <a:ext cx="1169400" cy="990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9"/>
          <p:cNvCxnSpPr/>
          <p:nvPr/>
        </p:nvCxnSpPr>
        <p:spPr>
          <a:xfrm flipH="1" rot="10800000">
            <a:off x="5002791" y="4358109"/>
            <a:ext cx="1338000" cy="1980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00" name="Google Shape;400;p49"/>
          <p:cNvSpPr/>
          <p:nvPr/>
        </p:nvSpPr>
        <p:spPr>
          <a:xfrm>
            <a:off x="3064371" y="2702109"/>
            <a:ext cx="2348100" cy="2348100"/>
          </a:xfrm>
          <a:prstGeom prst="ellipse">
            <a:avLst/>
          </a:prstGeom>
          <a:solidFill>
            <a:srgbClr val="F9CB9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9"/>
          <p:cNvSpPr/>
          <p:nvPr/>
        </p:nvSpPr>
        <p:spPr>
          <a:xfrm>
            <a:off x="3769252" y="1414528"/>
            <a:ext cx="2348100" cy="2348100"/>
          </a:xfrm>
          <a:prstGeom prst="ellipse">
            <a:avLst/>
          </a:prstGeom>
          <a:solidFill>
            <a:srgbClr val="535353">
              <a:alpha val="78430"/>
            </a:srgbClr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9"/>
          <p:cNvSpPr/>
          <p:nvPr/>
        </p:nvSpPr>
        <p:spPr>
          <a:xfrm>
            <a:off x="2340694" y="1414528"/>
            <a:ext cx="2348100" cy="2348100"/>
          </a:xfrm>
          <a:prstGeom prst="ellipse">
            <a:avLst/>
          </a:prstGeom>
          <a:solidFill>
            <a:srgbClr val="A7A7A7">
              <a:alpha val="78430"/>
            </a:srgbClr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9"/>
          <p:cNvSpPr txBox="1"/>
          <p:nvPr/>
        </p:nvSpPr>
        <p:spPr>
          <a:xfrm>
            <a:off x="2661272" y="2247497"/>
            <a:ext cx="12576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Montserrat"/>
              <a:buNone/>
            </a:pPr>
            <a:r>
              <a:rPr lang="ru-RU"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Визуализация </a:t>
            </a:r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Montserrat"/>
              <a:buNone/>
            </a:pPr>
            <a:r>
              <a:rPr lang="ru-RU"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данных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4" name="Google Shape;404;p49"/>
          <p:cNvSpPr txBox="1"/>
          <p:nvPr/>
        </p:nvSpPr>
        <p:spPr>
          <a:xfrm>
            <a:off x="5032003" y="2361799"/>
            <a:ext cx="955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Montserrat"/>
              <a:buNone/>
            </a:pPr>
            <a:r>
              <a:rPr lang="ru-RU"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</a:t>
            </a:r>
            <a:r>
              <a:rPr i="0" lang="ru-RU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татистика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5" name="Google Shape;405;p49"/>
          <p:cNvSpPr txBox="1"/>
          <p:nvPr/>
        </p:nvSpPr>
        <p:spPr>
          <a:xfrm>
            <a:off x="3718012" y="4249359"/>
            <a:ext cx="1257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Montserrat"/>
              <a:buNone/>
            </a:pPr>
            <a:r>
              <a:rPr i="0" lang="ru-RU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Понимание бизнеса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3915482" y="2106523"/>
            <a:ext cx="687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Montserrat"/>
              <a:buNone/>
            </a:pPr>
            <a:r>
              <a:rPr lang="ru-RU" sz="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ERP-подобные</a:t>
            </a:r>
            <a:endParaRPr sz="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Montserrat"/>
              <a:buNone/>
            </a:pPr>
            <a:r>
              <a:rPr lang="ru-RU" sz="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системы</a:t>
            </a:r>
            <a:endParaRPr sz="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4501605" y="3351810"/>
            <a:ext cx="883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Montserrat"/>
              <a:buNone/>
            </a:pPr>
            <a:r>
              <a:rPr lang="ru-RU" sz="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AD-HOC</a:t>
            </a:r>
            <a:r>
              <a:rPr i="0" lang="ru-RU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Montserrat"/>
              <a:buNone/>
            </a:pPr>
            <a:r>
              <a:rPr i="0" lang="ru-RU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аналитика</a:t>
            </a:r>
            <a:endParaRPr sz="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3259753" y="3294656"/>
            <a:ext cx="732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Montserrat"/>
              <a:buNone/>
            </a:pPr>
            <a:r>
              <a:rPr lang="ru-RU" sz="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Использование готовых инструментов</a:t>
            </a:r>
            <a:endParaRPr sz="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9" name="Google Shape;409;p49"/>
          <p:cNvSpPr txBox="1"/>
          <p:nvPr/>
        </p:nvSpPr>
        <p:spPr>
          <a:xfrm>
            <a:off x="3912771" y="2783207"/>
            <a:ext cx="651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</a:pPr>
            <a:r>
              <a:rPr lang="ru-RU"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</a:t>
            </a:r>
            <a:r>
              <a:rPr i="0" lang="ru-RU" sz="1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</a:pPr>
            <a:r>
              <a:rPr lang="ru-RU"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Analyst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0" name="Google Shape;410;p49"/>
          <p:cNvSpPr/>
          <p:nvPr/>
        </p:nvSpPr>
        <p:spPr>
          <a:xfrm>
            <a:off x="5149243" y="1895936"/>
            <a:ext cx="407106" cy="406026"/>
          </a:xfrm>
          <a:custGeom>
            <a:rect b="b" l="l" r="r" t="t"/>
            <a:pathLst>
              <a:path extrusionOk="0" h="21600" w="2160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2165" y="20628"/>
                </a:lnTo>
                <a:lnTo>
                  <a:pt x="12165" y="19779"/>
                </a:lnTo>
                <a:lnTo>
                  <a:pt x="11626" y="19779"/>
                </a:lnTo>
                <a:lnTo>
                  <a:pt x="11626" y="20628"/>
                </a:ln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1876" y="5159"/>
                </a:moveTo>
                <a:cubicBezTo>
                  <a:pt x="10741" y="5159"/>
                  <a:pt x="10243" y="6260"/>
                  <a:pt x="10080" y="6621"/>
                </a:cubicBezTo>
                <a:cubicBezTo>
                  <a:pt x="9717" y="7423"/>
                  <a:pt x="9465" y="8488"/>
                  <a:pt x="9172" y="9720"/>
                </a:cubicBezTo>
                <a:cubicBezTo>
                  <a:pt x="8905" y="10847"/>
                  <a:pt x="8601" y="12125"/>
                  <a:pt x="8166" y="13338"/>
                </a:cubicBezTo>
                <a:cubicBezTo>
                  <a:pt x="7432" y="15385"/>
                  <a:pt x="6483" y="16961"/>
                  <a:pt x="5344" y="18024"/>
                </a:cubicBezTo>
                <a:cubicBezTo>
                  <a:pt x="4185" y="19106"/>
                  <a:pt x="2822" y="19654"/>
                  <a:pt x="1293" y="19654"/>
                </a:cubicBezTo>
                <a:lnTo>
                  <a:pt x="1293" y="20410"/>
                </a:lnTo>
                <a:cubicBezTo>
                  <a:pt x="4654" y="20410"/>
                  <a:pt x="7277" y="18053"/>
                  <a:pt x="8876" y="13593"/>
                </a:cubicBezTo>
                <a:cubicBezTo>
                  <a:pt x="9325" y="12340"/>
                  <a:pt x="9634" y="11040"/>
                  <a:pt x="9906" y="9894"/>
                </a:cubicBezTo>
                <a:cubicBezTo>
                  <a:pt x="10433" y="7671"/>
                  <a:pt x="10849" y="5916"/>
                  <a:pt x="11876" y="5916"/>
                </a:cubicBezTo>
                <a:cubicBezTo>
                  <a:pt x="12815" y="5916"/>
                  <a:pt x="13161" y="7265"/>
                  <a:pt x="13648" y="9467"/>
                </a:cubicBezTo>
                <a:cubicBezTo>
                  <a:pt x="13935" y="10763"/>
                  <a:pt x="14259" y="12232"/>
                  <a:pt x="14842" y="13651"/>
                </a:cubicBezTo>
                <a:cubicBezTo>
                  <a:pt x="16579" y="17884"/>
                  <a:pt x="19106" y="20410"/>
                  <a:pt x="21600" y="20410"/>
                </a:cubicBezTo>
                <a:lnTo>
                  <a:pt x="21600" y="19654"/>
                </a:lnTo>
                <a:cubicBezTo>
                  <a:pt x="20557" y="19654"/>
                  <a:pt x="19457" y="19095"/>
                  <a:pt x="18417" y="18035"/>
                </a:cubicBezTo>
                <a:cubicBezTo>
                  <a:pt x="17339" y="16937"/>
                  <a:pt x="16343" y="15322"/>
                  <a:pt x="15538" y="13362"/>
                </a:cubicBezTo>
                <a:cubicBezTo>
                  <a:pt x="14981" y="12004"/>
                  <a:pt x="14664" y="10569"/>
                  <a:pt x="14384" y="9303"/>
                </a:cubicBezTo>
                <a:cubicBezTo>
                  <a:pt x="14136" y="8183"/>
                  <a:pt x="13923" y="7216"/>
                  <a:pt x="13593" y="6489"/>
                </a:cubicBezTo>
                <a:cubicBezTo>
                  <a:pt x="13186" y="5595"/>
                  <a:pt x="12624" y="5159"/>
                  <a:pt x="11876" y="5159"/>
                </a:cubicBezTo>
                <a:close/>
                <a:moveTo>
                  <a:pt x="11626" y="6692"/>
                </a:moveTo>
                <a:lnTo>
                  <a:pt x="11626" y="7703"/>
                </a:lnTo>
                <a:lnTo>
                  <a:pt x="12165" y="7703"/>
                </a:lnTo>
                <a:lnTo>
                  <a:pt x="12165" y="6692"/>
                </a:lnTo>
                <a:lnTo>
                  <a:pt x="11626" y="6692"/>
                </a:lnTo>
                <a:close/>
                <a:moveTo>
                  <a:pt x="11596" y="8905"/>
                </a:moveTo>
                <a:lnTo>
                  <a:pt x="11596" y="9916"/>
                </a:lnTo>
                <a:lnTo>
                  <a:pt x="12135" y="9916"/>
                </a:lnTo>
                <a:lnTo>
                  <a:pt x="12135" y="8905"/>
                </a:lnTo>
                <a:lnTo>
                  <a:pt x="11596" y="8905"/>
                </a:lnTo>
                <a:close/>
                <a:moveTo>
                  <a:pt x="11626" y="11293"/>
                </a:moveTo>
                <a:lnTo>
                  <a:pt x="11626" y="12305"/>
                </a:lnTo>
                <a:lnTo>
                  <a:pt x="12165" y="12305"/>
                </a:lnTo>
                <a:lnTo>
                  <a:pt x="12165" y="11293"/>
                </a:lnTo>
                <a:lnTo>
                  <a:pt x="11626" y="11293"/>
                </a:lnTo>
                <a:close/>
                <a:moveTo>
                  <a:pt x="11596" y="13316"/>
                </a:moveTo>
                <a:lnTo>
                  <a:pt x="11596" y="14327"/>
                </a:lnTo>
                <a:lnTo>
                  <a:pt x="12135" y="14327"/>
                </a:lnTo>
                <a:lnTo>
                  <a:pt x="12135" y="13316"/>
                </a:lnTo>
                <a:lnTo>
                  <a:pt x="11596" y="13316"/>
                </a:lnTo>
                <a:close/>
                <a:moveTo>
                  <a:pt x="11626" y="15435"/>
                </a:moveTo>
                <a:lnTo>
                  <a:pt x="11626" y="16446"/>
                </a:lnTo>
                <a:lnTo>
                  <a:pt x="12165" y="16446"/>
                </a:lnTo>
                <a:lnTo>
                  <a:pt x="12165" y="15435"/>
                </a:lnTo>
                <a:lnTo>
                  <a:pt x="11626" y="15435"/>
                </a:lnTo>
                <a:close/>
                <a:moveTo>
                  <a:pt x="11596" y="17590"/>
                </a:moveTo>
                <a:lnTo>
                  <a:pt x="11596" y="18601"/>
                </a:lnTo>
                <a:lnTo>
                  <a:pt x="12135" y="18601"/>
                </a:lnTo>
                <a:lnTo>
                  <a:pt x="12135" y="17590"/>
                </a:lnTo>
                <a:lnTo>
                  <a:pt x="11596" y="175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-69.png" id="411" name="Google Shape;41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2507" y="3818447"/>
            <a:ext cx="255571" cy="424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-103.png" id="412" name="Google Shape;41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0765" y="1847821"/>
            <a:ext cx="407100" cy="4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</a:t>
            </a:r>
            <a:r>
              <a:rPr lang="ru-RU"/>
              <a:t>налитик</a:t>
            </a:r>
            <a:r>
              <a:rPr lang="ru-RU"/>
              <a:t> данных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418" name="Google Shape;418;p50"/>
          <p:cNvSpPr txBox="1"/>
          <p:nvPr>
            <p:ph idx="1" type="body"/>
          </p:nvPr>
        </p:nvSpPr>
        <p:spPr>
          <a:xfrm>
            <a:off x="514350" y="2379675"/>
            <a:ext cx="7796100" cy="1651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460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529D"/>
              </a:buClr>
              <a:buSzPts val="1700"/>
              <a:buChar char="-"/>
            </a:pPr>
            <a:r>
              <a:rPr lang="ru-RU" sz="1700">
                <a:latin typeface="Montserrat"/>
                <a:ea typeface="Montserrat"/>
                <a:cs typeface="Montserrat"/>
                <a:sym typeface="Montserrat"/>
              </a:rPr>
              <a:t>Составление, валидация, оценка метрик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1778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96529D"/>
              </a:buClr>
              <a:buSzPts val="1700"/>
              <a:buChar char="-"/>
            </a:pPr>
            <a:r>
              <a:rPr lang="ru-RU" sz="1700">
                <a:latin typeface="Montserrat"/>
                <a:ea typeface="Montserrat"/>
                <a:cs typeface="Montserrat"/>
                <a:sym typeface="Montserrat"/>
              </a:rPr>
              <a:t>Пониманием взаимосвязи разных метрик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1778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96529D"/>
              </a:buClr>
              <a:buSzPts val="1700"/>
              <a:buChar char="-"/>
            </a:pPr>
            <a:r>
              <a:rPr lang="ru-RU" sz="1700">
                <a:latin typeface="Montserrat"/>
                <a:ea typeface="Montserrat"/>
                <a:cs typeface="Montserrat"/>
                <a:sym typeface="Montserrat"/>
              </a:rPr>
              <a:t>Проведение экспериментов, АБ-тесты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1778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96529D"/>
              </a:buClr>
              <a:buSzPts val="1700"/>
              <a:buChar char="-"/>
            </a:pPr>
            <a:r>
              <a:rPr lang="ru-RU" sz="1700">
                <a:latin typeface="Montserrat"/>
                <a:ea typeface="Montserrat"/>
                <a:cs typeface="Montserrat"/>
                <a:sym typeface="Montserrat"/>
              </a:rPr>
              <a:t>Прогнозирование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1778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96529D"/>
              </a:buClr>
              <a:buSzPts val="1700"/>
              <a:buChar char="-"/>
            </a:pPr>
            <a:r>
              <a:rPr lang="ru-RU" sz="1700">
                <a:latin typeface="Montserrat"/>
                <a:ea typeface="Montserrat"/>
                <a:cs typeface="Montserrat"/>
                <a:sym typeface="Montserrat"/>
              </a:rPr>
              <a:t>Рекомендации бизнесу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0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Аналитик данных</a:t>
            </a:r>
            <a:endParaRPr/>
          </a:p>
        </p:txBody>
      </p:sp>
      <p:sp>
        <p:nvSpPr>
          <p:cNvPr id="425" name="Google Shape;425;p51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26" name="Google Shape;426;p51"/>
          <p:cNvSpPr txBox="1"/>
          <p:nvPr/>
        </p:nvSpPr>
        <p:spPr>
          <a:xfrm>
            <a:off x="6309731" y="3703472"/>
            <a:ext cx="2746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Proxima Nova"/>
                <a:ea typeface="Proxima Nova"/>
                <a:cs typeface="Proxima Nova"/>
                <a:sym typeface="Proxima Nova"/>
              </a:rPr>
              <a:t>визуализация и представление результатов исследований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7" name="Google Shape;427;p51"/>
          <p:cNvSpPr txBox="1"/>
          <p:nvPr/>
        </p:nvSpPr>
        <p:spPr>
          <a:xfrm>
            <a:off x="6895350" y="1955034"/>
            <a:ext cx="18339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Proxima Nova"/>
                <a:ea typeface="Proxima Nova"/>
                <a:cs typeface="Proxima Nova"/>
                <a:sym typeface="Proxima Nova"/>
              </a:rPr>
              <a:t>способность проверить значимость результата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p51"/>
          <p:cNvSpPr txBox="1"/>
          <p:nvPr/>
        </p:nvSpPr>
        <p:spPr>
          <a:xfrm>
            <a:off x="145275" y="2038978"/>
            <a:ext cx="21063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Proxima Nova"/>
                <a:ea typeface="Proxima Nova"/>
                <a:cs typeface="Proxima Nova"/>
                <a:sym typeface="Proxima Nova"/>
              </a:rPr>
              <a:t>способность создавать аналитические решения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Proxima Nova"/>
                <a:ea typeface="Proxima Nova"/>
                <a:cs typeface="Proxima Nova"/>
                <a:sym typeface="Proxima Nova"/>
              </a:rPr>
              <a:t>и использовать 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Proxima Nova"/>
                <a:ea typeface="Proxima Nova"/>
                <a:cs typeface="Proxima Nova"/>
                <a:sym typeface="Proxima Nova"/>
              </a:rPr>
              <a:t>готовые инструменты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9" name="Google Shape;429;p51"/>
          <p:cNvCxnSpPr/>
          <p:nvPr/>
        </p:nvCxnSpPr>
        <p:spPr>
          <a:xfrm flipH="1" rot="10800000">
            <a:off x="2104491" y="3138881"/>
            <a:ext cx="919800" cy="1050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51"/>
          <p:cNvCxnSpPr/>
          <p:nvPr/>
        </p:nvCxnSpPr>
        <p:spPr>
          <a:xfrm flipH="1" rot="10800000">
            <a:off x="5679009" y="2844122"/>
            <a:ext cx="1169400" cy="990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51"/>
          <p:cNvCxnSpPr/>
          <p:nvPr/>
        </p:nvCxnSpPr>
        <p:spPr>
          <a:xfrm flipH="1" rot="10800000">
            <a:off x="5002791" y="4358109"/>
            <a:ext cx="1338000" cy="1980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32" name="Google Shape;432;p51"/>
          <p:cNvSpPr/>
          <p:nvPr/>
        </p:nvSpPr>
        <p:spPr>
          <a:xfrm>
            <a:off x="3064371" y="2702109"/>
            <a:ext cx="2348100" cy="2348100"/>
          </a:xfrm>
          <a:prstGeom prst="ellipse">
            <a:avLst/>
          </a:prstGeom>
          <a:solidFill>
            <a:srgbClr val="D5A6B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1"/>
          <p:cNvSpPr/>
          <p:nvPr/>
        </p:nvSpPr>
        <p:spPr>
          <a:xfrm>
            <a:off x="3769252" y="1414528"/>
            <a:ext cx="2348100" cy="2348100"/>
          </a:xfrm>
          <a:prstGeom prst="ellipse">
            <a:avLst/>
          </a:prstGeom>
          <a:solidFill>
            <a:srgbClr val="535353">
              <a:alpha val="78430"/>
            </a:srgbClr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1"/>
          <p:cNvSpPr/>
          <p:nvPr/>
        </p:nvSpPr>
        <p:spPr>
          <a:xfrm>
            <a:off x="2340694" y="1414528"/>
            <a:ext cx="2348100" cy="2348100"/>
          </a:xfrm>
          <a:prstGeom prst="ellipse">
            <a:avLst/>
          </a:prstGeom>
          <a:solidFill>
            <a:srgbClr val="A7A7A7">
              <a:alpha val="78430"/>
            </a:srgbClr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1"/>
          <p:cNvSpPr txBox="1"/>
          <p:nvPr/>
        </p:nvSpPr>
        <p:spPr>
          <a:xfrm>
            <a:off x="2438041" y="2247499"/>
            <a:ext cx="14808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Montserrat"/>
              <a:buNone/>
            </a:pPr>
            <a:r>
              <a:rPr lang="ru-RU"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Получение и преобразование </a:t>
            </a:r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Montserrat"/>
              <a:buNone/>
            </a:pPr>
            <a:r>
              <a:rPr lang="ru-RU"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данных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6" name="Google Shape;436;p51"/>
          <p:cNvSpPr txBox="1"/>
          <p:nvPr/>
        </p:nvSpPr>
        <p:spPr>
          <a:xfrm>
            <a:off x="4974853" y="2247499"/>
            <a:ext cx="955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Montserrat"/>
              <a:buNone/>
            </a:pPr>
            <a:r>
              <a:rPr lang="ru-RU"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</a:t>
            </a:r>
            <a:r>
              <a:rPr i="0" lang="ru-RU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татистика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7" name="Google Shape;437;p51"/>
          <p:cNvSpPr txBox="1"/>
          <p:nvPr/>
        </p:nvSpPr>
        <p:spPr>
          <a:xfrm>
            <a:off x="3718012" y="4249359"/>
            <a:ext cx="1257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Montserrat"/>
              <a:buNone/>
            </a:pPr>
            <a:r>
              <a:rPr i="0" lang="ru-RU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Понимание бизнеса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8" name="Google Shape;438;p51"/>
          <p:cNvSpPr txBox="1"/>
          <p:nvPr/>
        </p:nvSpPr>
        <p:spPr>
          <a:xfrm>
            <a:off x="3915474" y="2106525"/>
            <a:ext cx="732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Montserrat"/>
              <a:buNone/>
            </a:pPr>
            <a:r>
              <a:rPr lang="ru-RU" sz="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Инструменты автоматизации</a:t>
            </a:r>
            <a:endParaRPr sz="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9" name="Google Shape;439;p51"/>
          <p:cNvSpPr txBox="1"/>
          <p:nvPr/>
        </p:nvSpPr>
        <p:spPr>
          <a:xfrm>
            <a:off x="4501605" y="3351810"/>
            <a:ext cx="883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Montserrat"/>
              <a:buNone/>
            </a:pPr>
            <a:r>
              <a:rPr i="0" lang="ru-RU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Традиционная </a:t>
            </a:r>
            <a:endParaRPr sz="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Montserrat"/>
              <a:buNone/>
            </a:pPr>
            <a:r>
              <a:rPr i="0" lang="ru-RU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аналитика</a:t>
            </a:r>
            <a:endParaRPr sz="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0" name="Google Shape;440;p51"/>
          <p:cNvSpPr txBox="1"/>
          <p:nvPr/>
        </p:nvSpPr>
        <p:spPr>
          <a:xfrm>
            <a:off x="3259753" y="3294656"/>
            <a:ext cx="732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Montserrat"/>
              <a:buNone/>
            </a:pPr>
            <a:r>
              <a:rPr lang="ru-RU" sz="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Использование готовых инструментов</a:t>
            </a:r>
            <a:endParaRPr sz="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1" name="Google Shape;441;p51"/>
          <p:cNvSpPr txBox="1"/>
          <p:nvPr/>
        </p:nvSpPr>
        <p:spPr>
          <a:xfrm>
            <a:off x="3912771" y="2783207"/>
            <a:ext cx="651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</a:pPr>
            <a:r>
              <a:rPr i="0" lang="ru-RU" sz="1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</a:pPr>
            <a:r>
              <a:rPr lang="ru-RU"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Analyst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2" name="Google Shape;442;p51"/>
          <p:cNvSpPr/>
          <p:nvPr/>
        </p:nvSpPr>
        <p:spPr>
          <a:xfrm>
            <a:off x="5092093" y="1781636"/>
            <a:ext cx="407106" cy="406026"/>
          </a:xfrm>
          <a:custGeom>
            <a:rect b="b" l="l" r="r" t="t"/>
            <a:pathLst>
              <a:path extrusionOk="0" h="21600" w="2160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2165" y="20628"/>
                </a:lnTo>
                <a:lnTo>
                  <a:pt x="12165" y="19779"/>
                </a:lnTo>
                <a:lnTo>
                  <a:pt x="11626" y="19779"/>
                </a:lnTo>
                <a:lnTo>
                  <a:pt x="11626" y="20628"/>
                </a:ln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1876" y="5159"/>
                </a:moveTo>
                <a:cubicBezTo>
                  <a:pt x="10741" y="5159"/>
                  <a:pt x="10243" y="6260"/>
                  <a:pt x="10080" y="6621"/>
                </a:cubicBezTo>
                <a:cubicBezTo>
                  <a:pt x="9717" y="7423"/>
                  <a:pt x="9465" y="8488"/>
                  <a:pt x="9172" y="9720"/>
                </a:cubicBezTo>
                <a:cubicBezTo>
                  <a:pt x="8905" y="10847"/>
                  <a:pt x="8601" y="12125"/>
                  <a:pt x="8166" y="13338"/>
                </a:cubicBezTo>
                <a:cubicBezTo>
                  <a:pt x="7432" y="15385"/>
                  <a:pt x="6483" y="16961"/>
                  <a:pt x="5344" y="18024"/>
                </a:cubicBezTo>
                <a:cubicBezTo>
                  <a:pt x="4185" y="19106"/>
                  <a:pt x="2822" y="19654"/>
                  <a:pt x="1293" y="19654"/>
                </a:cubicBezTo>
                <a:lnTo>
                  <a:pt x="1293" y="20410"/>
                </a:lnTo>
                <a:cubicBezTo>
                  <a:pt x="4654" y="20410"/>
                  <a:pt x="7277" y="18053"/>
                  <a:pt x="8876" y="13593"/>
                </a:cubicBezTo>
                <a:cubicBezTo>
                  <a:pt x="9325" y="12340"/>
                  <a:pt x="9634" y="11040"/>
                  <a:pt x="9906" y="9894"/>
                </a:cubicBezTo>
                <a:cubicBezTo>
                  <a:pt x="10433" y="7671"/>
                  <a:pt x="10849" y="5916"/>
                  <a:pt x="11876" y="5916"/>
                </a:cubicBezTo>
                <a:cubicBezTo>
                  <a:pt x="12815" y="5916"/>
                  <a:pt x="13161" y="7265"/>
                  <a:pt x="13648" y="9467"/>
                </a:cubicBezTo>
                <a:cubicBezTo>
                  <a:pt x="13935" y="10763"/>
                  <a:pt x="14259" y="12232"/>
                  <a:pt x="14842" y="13651"/>
                </a:cubicBezTo>
                <a:cubicBezTo>
                  <a:pt x="16579" y="17884"/>
                  <a:pt x="19106" y="20410"/>
                  <a:pt x="21600" y="20410"/>
                </a:cubicBezTo>
                <a:lnTo>
                  <a:pt x="21600" y="19654"/>
                </a:lnTo>
                <a:cubicBezTo>
                  <a:pt x="20557" y="19654"/>
                  <a:pt x="19457" y="19095"/>
                  <a:pt x="18417" y="18035"/>
                </a:cubicBezTo>
                <a:cubicBezTo>
                  <a:pt x="17339" y="16937"/>
                  <a:pt x="16343" y="15322"/>
                  <a:pt x="15538" y="13362"/>
                </a:cubicBezTo>
                <a:cubicBezTo>
                  <a:pt x="14981" y="12004"/>
                  <a:pt x="14664" y="10569"/>
                  <a:pt x="14384" y="9303"/>
                </a:cubicBezTo>
                <a:cubicBezTo>
                  <a:pt x="14136" y="8183"/>
                  <a:pt x="13923" y="7216"/>
                  <a:pt x="13593" y="6489"/>
                </a:cubicBezTo>
                <a:cubicBezTo>
                  <a:pt x="13186" y="5595"/>
                  <a:pt x="12624" y="5159"/>
                  <a:pt x="11876" y="5159"/>
                </a:cubicBezTo>
                <a:close/>
                <a:moveTo>
                  <a:pt x="11626" y="6692"/>
                </a:moveTo>
                <a:lnTo>
                  <a:pt x="11626" y="7703"/>
                </a:lnTo>
                <a:lnTo>
                  <a:pt x="12165" y="7703"/>
                </a:lnTo>
                <a:lnTo>
                  <a:pt x="12165" y="6692"/>
                </a:lnTo>
                <a:lnTo>
                  <a:pt x="11626" y="6692"/>
                </a:lnTo>
                <a:close/>
                <a:moveTo>
                  <a:pt x="11596" y="8905"/>
                </a:moveTo>
                <a:lnTo>
                  <a:pt x="11596" y="9916"/>
                </a:lnTo>
                <a:lnTo>
                  <a:pt x="12135" y="9916"/>
                </a:lnTo>
                <a:lnTo>
                  <a:pt x="12135" y="8905"/>
                </a:lnTo>
                <a:lnTo>
                  <a:pt x="11596" y="8905"/>
                </a:lnTo>
                <a:close/>
                <a:moveTo>
                  <a:pt x="11626" y="11293"/>
                </a:moveTo>
                <a:lnTo>
                  <a:pt x="11626" y="12305"/>
                </a:lnTo>
                <a:lnTo>
                  <a:pt x="12165" y="12305"/>
                </a:lnTo>
                <a:lnTo>
                  <a:pt x="12165" y="11293"/>
                </a:lnTo>
                <a:lnTo>
                  <a:pt x="11626" y="11293"/>
                </a:lnTo>
                <a:close/>
                <a:moveTo>
                  <a:pt x="11596" y="13316"/>
                </a:moveTo>
                <a:lnTo>
                  <a:pt x="11596" y="14327"/>
                </a:lnTo>
                <a:lnTo>
                  <a:pt x="12135" y="14327"/>
                </a:lnTo>
                <a:lnTo>
                  <a:pt x="12135" y="13316"/>
                </a:lnTo>
                <a:lnTo>
                  <a:pt x="11596" y="13316"/>
                </a:lnTo>
                <a:close/>
                <a:moveTo>
                  <a:pt x="11626" y="15435"/>
                </a:moveTo>
                <a:lnTo>
                  <a:pt x="11626" y="16446"/>
                </a:lnTo>
                <a:lnTo>
                  <a:pt x="12165" y="16446"/>
                </a:lnTo>
                <a:lnTo>
                  <a:pt x="12165" y="15435"/>
                </a:lnTo>
                <a:lnTo>
                  <a:pt x="11626" y="15435"/>
                </a:lnTo>
                <a:close/>
                <a:moveTo>
                  <a:pt x="11596" y="17590"/>
                </a:moveTo>
                <a:lnTo>
                  <a:pt x="11596" y="18601"/>
                </a:lnTo>
                <a:lnTo>
                  <a:pt x="12135" y="18601"/>
                </a:lnTo>
                <a:lnTo>
                  <a:pt x="12135" y="17590"/>
                </a:lnTo>
                <a:lnTo>
                  <a:pt x="11596" y="175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-97.png" id="443" name="Google Shape;44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3183" y="1817082"/>
            <a:ext cx="407100" cy="407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-69.png" id="444" name="Google Shape;44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507" y="3818447"/>
            <a:ext cx="255571" cy="424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2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DS - </a:t>
            </a:r>
            <a:r>
              <a:rPr lang="ru-RU"/>
              <a:t>специалист</a:t>
            </a:r>
            <a:endParaRPr/>
          </a:p>
        </p:txBody>
      </p:sp>
      <p:sp>
        <p:nvSpPr>
          <p:cNvPr id="450" name="Google Shape;450;p52"/>
          <p:cNvSpPr txBox="1"/>
          <p:nvPr>
            <p:ph idx="1" type="body"/>
          </p:nvPr>
        </p:nvSpPr>
        <p:spPr>
          <a:xfrm>
            <a:off x="514350" y="1378350"/>
            <a:ext cx="7796100" cy="265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39700" lvl="0" marL="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•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Извлечение важной информации и инсайтов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39700" lvl="0" marL="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•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Построение и валидация моделей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39700" lvl="0" marL="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•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Иногда: подготовка отчетов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39700" lvl="0" marL="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•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Создание готовых приложений, </a:t>
            </a:r>
            <a:br>
              <a:rPr lang="ru-RU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позволяющие решать те или иные предиктивные задачи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1" name="Google Shape;451;p52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3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Data Scientist</a:t>
            </a:r>
            <a:endParaRPr/>
          </a:p>
        </p:txBody>
      </p:sp>
      <p:sp>
        <p:nvSpPr>
          <p:cNvPr id="457" name="Google Shape;457;p53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58" name="Google Shape;458;p53"/>
          <p:cNvSpPr txBox="1"/>
          <p:nvPr/>
        </p:nvSpPr>
        <p:spPr>
          <a:xfrm>
            <a:off x="6309731" y="3551072"/>
            <a:ext cx="2746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Proxima Nova"/>
                <a:ea typeface="Proxima Nova"/>
                <a:cs typeface="Proxima Nova"/>
                <a:sym typeface="Proxima Nova"/>
              </a:rPr>
              <a:t>понимать боли бизнеса 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Proxima Nova"/>
                <a:ea typeface="Proxima Nova"/>
                <a:cs typeface="Proxima Nova"/>
                <a:sym typeface="Proxima Nova"/>
              </a:rPr>
              <a:t>и говорить с ним 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Proxima Nova"/>
                <a:ea typeface="Proxima Nova"/>
                <a:cs typeface="Proxima Nova"/>
                <a:sym typeface="Proxima Nova"/>
              </a:rPr>
              <a:t>на одном языке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53"/>
          <p:cNvSpPr txBox="1"/>
          <p:nvPr/>
        </p:nvSpPr>
        <p:spPr>
          <a:xfrm>
            <a:off x="6895350" y="2037075"/>
            <a:ext cx="1833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Proxima Nova"/>
                <a:ea typeface="Proxima Nova"/>
                <a:cs typeface="Proxima Nova"/>
                <a:sym typeface="Proxima Nova"/>
              </a:rPr>
              <a:t>задавать правильные сложные вопросы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0" name="Google Shape;460;p53"/>
          <p:cNvSpPr txBox="1"/>
          <p:nvPr/>
        </p:nvSpPr>
        <p:spPr>
          <a:xfrm>
            <a:off x="173859" y="1855800"/>
            <a:ext cx="19905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Proxima Nova"/>
                <a:ea typeface="Proxima Nova"/>
                <a:cs typeface="Proxima Nova"/>
                <a:sym typeface="Proxima Nova"/>
              </a:rPr>
              <a:t>быстро проверять гипотезы, 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Proxima Nova"/>
                <a:ea typeface="Proxima Nova"/>
                <a:cs typeface="Proxima Nova"/>
                <a:sym typeface="Proxima Nova"/>
              </a:rPr>
              <a:t>тестировать модели 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Proxima Nova"/>
                <a:ea typeface="Proxima Nova"/>
                <a:cs typeface="Proxima Nova"/>
                <a:sym typeface="Proxima Nova"/>
              </a:rPr>
              <a:t>и использовать 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Proxima Nova"/>
                <a:ea typeface="Proxima Nova"/>
                <a:cs typeface="Proxima Nova"/>
                <a:sym typeface="Proxima Nova"/>
              </a:rPr>
              <a:t>готовые решения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1" name="Google Shape;461;p53"/>
          <p:cNvCxnSpPr/>
          <p:nvPr/>
        </p:nvCxnSpPr>
        <p:spPr>
          <a:xfrm flipH="1" rot="10800000">
            <a:off x="1813950" y="2986322"/>
            <a:ext cx="1210200" cy="270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3"/>
          <p:cNvCxnSpPr/>
          <p:nvPr/>
        </p:nvCxnSpPr>
        <p:spPr>
          <a:xfrm flipH="1" rot="10800000">
            <a:off x="5679009" y="2691722"/>
            <a:ext cx="1169400" cy="990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3"/>
          <p:cNvCxnSpPr/>
          <p:nvPr/>
        </p:nvCxnSpPr>
        <p:spPr>
          <a:xfrm flipH="1" rot="10800000">
            <a:off x="5002791" y="4205709"/>
            <a:ext cx="1338000" cy="1980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64" name="Google Shape;464;p53"/>
          <p:cNvSpPr/>
          <p:nvPr/>
        </p:nvSpPr>
        <p:spPr>
          <a:xfrm>
            <a:off x="3769252" y="1262128"/>
            <a:ext cx="2348100" cy="2348100"/>
          </a:xfrm>
          <a:prstGeom prst="ellipse">
            <a:avLst/>
          </a:prstGeom>
          <a:solidFill>
            <a:srgbClr val="535353">
              <a:alpha val="78430"/>
            </a:srgbClr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3"/>
          <p:cNvSpPr/>
          <p:nvPr/>
        </p:nvSpPr>
        <p:spPr>
          <a:xfrm>
            <a:off x="2340694" y="1262128"/>
            <a:ext cx="2348100" cy="2348100"/>
          </a:xfrm>
          <a:prstGeom prst="ellipse">
            <a:avLst/>
          </a:prstGeom>
          <a:solidFill>
            <a:srgbClr val="A7A7A7">
              <a:alpha val="78430"/>
            </a:srgbClr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3"/>
          <p:cNvSpPr/>
          <p:nvPr/>
        </p:nvSpPr>
        <p:spPr>
          <a:xfrm>
            <a:off x="3064371" y="2549709"/>
            <a:ext cx="2348100" cy="2348100"/>
          </a:xfrm>
          <a:prstGeom prst="ellipse">
            <a:avLst/>
          </a:prstGeom>
          <a:solidFill>
            <a:srgbClr val="522376">
              <a:alpha val="54120"/>
            </a:srgbClr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3"/>
          <p:cNvSpPr txBox="1"/>
          <p:nvPr/>
        </p:nvSpPr>
        <p:spPr>
          <a:xfrm>
            <a:off x="2438041" y="2095099"/>
            <a:ext cx="14808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Montserrat"/>
              <a:buNone/>
            </a:pPr>
            <a:r>
              <a:rPr i="0" lang="ru-RU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Программирование 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Montserrat"/>
              <a:buNone/>
            </a:pPr>
            <a:r>
              <a:rPr i="0" lang="ru-RU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 инфраструктура 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Montserrat"/>
              <a:buNone/>
            </a:pPr>
            <a:r>
              <a:rPr i="0" lang="ru-RU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данных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8" name="Google Shape;468;p53"/>
          <p:cNvSpPr txBox="1"/>
          <p:nvPr/>
        </p:nvSpPr>
        <p:spPr>
          <a:xfrm>
            <a:off x="4974853" y="2095099"/>
            <a:ext cx="955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Montserrat"/>
              <a:buNone/>
            </a:pPr>
            <a:r>
              <a:rPr i="0" lang="ru-RU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Математика 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Montserrat"/>
              <a:buNone/>
            </a:pPr>
            <a:r>
              <a:rPr i="0" lang="ru-RU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 статистика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9" name="Google Shape;469;p53"/>
          <p:cNvSpPr txBox="1"/>
          <p:nvPr/>
        </p:nvSpPr>
        <p:spPr>
          <a:xfrm>
            <a:off x="3718012" y="4096959"/>
            <a:ext cx="1257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Montserrat"/>
              <a:buNone/>
            </a:pPr>
            <a:r>
              <a:rPr i="0" lang="ru-RU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Доменные знания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Montserrat"/>
              <a:buNone/>
            </a:pPr>
            <a:r>
              <a:t/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0" name="Google Shape;470;p53"/>
          <p:cNvSpPr txBox="1"/>
          <p:nvPr/>
        </p:nvSpPr>
        <p:spPr>
          <a:xfrm>
            <a:off x="3915482" y="1954123"/>
            <a:ext cx="687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Montserrat"/>
              <a:buNone/>
            </a:pPr>
            <a:r>
              <a:rPr i="0" lang="ru-RU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Машинное </a:t>
            </a:r>
            <a:endParaRPr sz="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Montserrat"/>
              <a:buNone/>
            </a:pPr>
            <a:r>
              <a:rPr i="0" lang="ru-RU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обучение</a:t>
            </a:r>
            <a:endParaRPr sz="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1" name="Google Shape;471;p53"/>
          <p:cNvSpPr txBox="1"/>
          <p:nvPr/>
        </p:nvSpPr>
        <p:spPr>
          <a:xfrm>
            <a:off x="4501605" y="3199410"/>
            <a:ext cx="883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Montserrat"/>
              <a:buNone/>
            </a:pPr>
            <a:r>
              <a:rPr i="0" lang="ru-RU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Традиционная </a:t>
            </a:r>
            <a:endParaRPr sz="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Montserrat"/>
              <a:buNone/>
            </a:pPr>
            <a:r>
              <a:rPr i="0" lang="ru-RU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аналитика</a:t>
            </a:r>
            <a:endParaRPr sz="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2" name="Google Shape;472;p53"/>
          <p:cNvSpPr txBox="1"/>
          <p:nvPr/>
        </p:nvSpPr>
        <p:spPr>
          <a:xfrm>
            <a:off x="3302743" y="3199410"/>
            <a:ext cx="6900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Montserrat"/>
              <a:buNone/>
            </a:pPr>
            <a:r>
              <a:rPr i="0" lang="ru-RU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Разработка</a:t>
            </a:r>
            <a:endParaRPr sz="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Montserrat"/>
              <a:buNone/>
            </a:pPr>
            <a:r>
              <a:rPr i="0" lang="ru-RU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</a:t>
            </a:r>
            <a:endParaRPr sz="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3" name="Google Shape;473;p53"/>
          <p:cNvSpPr txBox="1"/>
          <p:nvPr/>
        </p:nvSpPr>
        <p:spPr>
          <a:xfrm>
            <a:off x="3912771" y="2630807"/>
            <a:ext cx="651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</a:pPr>
            <a:r>
              <a:rPr i="0" lang="ru-RU" sz="1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</a:pPr>
            <a:r>
              <a:rPr i="0" lang="ru-RU" sz="1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Science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4" name="Google Shape;474;p53"/>
          <p:cNvSpPr/>
          <p:nvPr/>
        </p:nvSpPr>
        <p:spPr>
          <a:xfrm>
            <a:off x="5092093" y="1629236"/>
            <a:ext cx="407106" cy="406026"/>
          </a:xfrm>
          <a:custGeom>
            <a:rect b="b" l="l" r="r" t="t"/>
            <a:pathLst>
              <a:path extrusionOk="0" h="21600" w="2160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2165" y="20628"/>
                </a:lnTo>
                <a:lnTo>
                  <a:pt x="12165" y="19779"/>
                </a:lnTo>
                <a:lnTo>
                  <a:pt x="11626" y="19779"/>
                </a:lnTo>
                <a:lnTo>
                  <a:pt x="11626" y="20628"/>
                </a:ln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1876" y="5159"/>
                </a:moveTo>
                <a:cubicBezTo>
                  <a:pt x="10741" y="5159"/>
                  <a:pt x="10243" y="6260"/>
                  <a:pt x="10080" y="6621"/>
                </a:cubicBezTo>
                <a:cubicBezTo>
                  <a:pt x="9717" y="7423"/>
                  <a:pt x="9465" y="8488"/>
                  <a:pt x="9172" y="9720"/>
                </a:cubicBezTo>
                <a:cubicBezTo>
                  <a:pt x="8905" y="10847"/>
                  <a:pt x="8601" y="12125"/>
                  <a:pt x="8166" y="13338"/>
                </a:cubicBezTo>
                <a:cubicBezTo>
                  <a:pt x="7432" y="15385"/>
                  <a:pt x="6483" y="16961"/>
                  <a:pt x="5344" y="18024"/>
                </a:cubicBezTo>
                <a:cubicBezTo>
                  <a:pt x="4185" y="19106"/>
                  <a:pt x="2822" y="19654"/>
                  <a:pt x="1293" y="19654"/>
                </a:cubicBezTo>
                <a:lnTo>
                  <a:pt x="1293" y="20410"/>
                </a:lnTo>
                <a:cubicBezTo>
                  <a:pt x="4654" y="20410"/>
                  <a:pt x="7277" y="18053"/>
                  <a:pt x="8876" y="13593"/>
                </a:cubicBezTo>
                <a:cubicBezTo>
                  <a:pt x="9325" y="12340"/>
                  <a:pt x="9634" y="11040"/>
                  <a:pt x="9906" y="9894"/>
                </a:cubicBezTo>
                <a:cubicBezTo>
                  <a:pt x="10433" y="7671"/>
                  <a:pt x="10849" y="5916"/>
                  <a:pt x="11876" y="5916"/>
                </a:cubicBezTo>
                <a:cubicBezTo>
                  <a:pt x="12815" y="5916"/>
                  <a:pt x="13161" y="7265"/>
                  <a:pt x="13648" y="9467"/>
                </a:cubicBezTo>
                <a:cubicBezTo>
                  <a:pt x="13935" y="10763"/>
                  <a:pt x="14259" y="12232"/>
                  <a:pt x="14842" y="13651"/>
                </a:cubicBezTo>
                <a:cubicBezTo>
                  <a:pt x="16579" y="17884"/>
                  <a:pt x="19106" y="20410"/>
                  <a:pt x="21600" y="20410"/>
                </a:cubicBezTo>
                <a:lnTo>
                  <a:pt x="21600" y="19654"/>
                </a:lnTo>
                <a:cubicBezTo>
                  <a:pt x="20557" y="19654"/>
                  <a:pt x="19457" y="19095"/>
                  <a:pt x="18417" y="18035"/>
                </a:cubicBezTo>
                <a:cubicBezTo>
                  <a:pt x="17339" y="16937"/>
                  <a:pt x="16343" y="15322"/>
                  <a:pt x="15538" y="13362"/>
                </a:cubicBezTo>
                <a:cubicBezTo>
                  <a:pt x="14981" y="12004"/>
                  <a:pt x="14664" y="10569"/>
                  <a:pt x="14384" y="9303"/>
                </a:cubicBezTo>
                <a:cubicBezTo>
                  <a:pt x="14136" y="8183"/>
                  <a:pt x="13923" y="7216"/>
                  <a:pt x="13593" y="6489"/>
                </a:cubicBezTo>
                <a:cubicBezTo>
                  <a:pt x="13186" y="5595"/>
                  <a:pt x="12624" y="5159"/>
                  <a:pt x="11876" y="5159"/>
                </a:cubicBezTo>
                <a:close/>
                <a:moveTo>
                  <a:pt x="11626" y="6692"/>
                </a:moveTo>
                <a:lnTo>
                  <a:pt x="11626" y="7703"/>
                </a:lnTo>
                <a:lnTo>
                  <a:pt x="12165" y="7703"/>
                </a:lnTo>
                <a:lnTo>
                  <a:pt x="12165" y="6692"/>
                </a:lnTo>
                <a:lnTo>
                  <a:pt x="11626" y="6692"/>
                </a:lnTo>
                <a:close/>
                <a:moveTo>
                  <a:pt x="11596" y="8905"/>
                </a:moveTo>
                <a:lnTo>
                  <a:pt x="11596" y="9916"/>
                </a:lnTo>
                <a:lnTo>
                  <a:pt x="12135" y="9916"/>
                </a:lnTo>
                <a:lnTo>
                  <a:pt x="12135" y="8905"/>
                </a:lnTo>
                <a:lnTo>
                  <a:pt x="11596" y="8905"/>
                </a:lnTo>
                <a:close/>
                <a:moveTo>
                  <a:pt x="11626" y="11293"/>
                </a:moveTo>
                <a:lnTo>
                  <a:pt x="11626" y="12305"/>
                </a:lnTo>
                <a:lnTo>
                  <a:pt x="12165" y="12305"/>
                </a:lnTo>
                <a:lnTo>
                  <a:pt x="12165" y="11293"/>
                </a:lnTo>
                <a:lnTo>
                  <a:pt x="11626" y="11293"/>
                </a:lnTo>
                <a:close/>
                <a:moveTo>
                  <a:pt x="11596" y="13316"/>
                </a:moveTo>
                <a:lnTo>
                  <a:pt x="11596" y="14327"/>
                </a:lnTo>
                <a:lnTo>
                  <a:pt x="12135" y="14327"/>
                </a:lnTo>
                <a:lnTo>
                  <a:pt x="12135" y="13316"/>
                </a:lnTo>
                <a:lnTo>
                  <a:pt x="11596" y="13316"/>
                </a:lnTo>
                <a:close/>
                <a:moveTo>
                  <a:pt x="11626" y="15435"/>
                </a:moveTo>
                <a:lnTo>
                  <a:pt x="11626" y="16446"/>
                </a:lnTo>
                <a:lnTo>
                  <a:pt x="12165" y="16446"/>
                </a:lnTo>
                <a:lnTo>
                  <a:pt x="12165" y="15435"/>
                </a:lnTo>
                <a:lnTo>
                  <a:pt x="11626" y="15435"/>
                </a:lnTo>
                <a:close/>
                <a:moveTo>
                  <a:pt x="11596" y="17590"/>
                </a:moveTo>
                <a:lnTo>
                  <a:pt x="11596" y="18601"/>
                </a:lnTo>
                <a:lnTo>
                  <a:pt x="12135" y="18601"/>
                </a:lnTo>
                <a:lnTo>
                  <a:pt x="12135" y="17590"/>
                </a:lnTo>
                <a:lnTo>
                  <a:pt x="11596" y="175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" name="Google Shape;475;p53"/>
          <p:cNvGrpSpPr/>
          <p:nvPr/>
        </p:nvGrpSpPr>
        <p:grpSpPr>
          <a:xfrm>
            <a:off x="2886437" y="1716910"/>
            <a:ext cx="540250" cy="302602"/>
            <a:chOff x="7366991" y="5026715"/>
            <a:chExt cx="1440666" cy="806939"/>
          </a:xfrm>
        </p:grpSpPr>
        <p:sp>
          <p:nvSpPr>
            <p:cNvPr id="476" name="Google Shape;476;p53"/>
            <p:cNvSpPr/>
            <p:nvPr/>
          </p:nvSpPr>
          <p:spPr>
            <a:xfrm>
              <a:off x="7366991" y="5026715"/>
              <a:ext cx="1440666" cy="806939"/>
            </a:xfrm>
            <a:custGeom>
              <a:rect b="b" l="l" r="r" t="t"/>
              <a:pathLst>
                <a:path extrusionOk="0" h="21599" w="2160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3"/>
            <p:cNvSpPr/>
            <p:nvPr/>
          </p:nvSpPr>
          <p:spPr>
            <a:xfrm>
              <a:off x="7792421" y="5202151"/>
              <a:ext cx="589776" cy="456150"/>
            </a:xfrm>
            <a:custGeom>
              <a:rect b="b" l="l" r="r" t="t"/>
              <a:pathLst>
                <a:path extrusionOk="0" h="21598" w="21566">
                  <a:moveTo>
                    <a:pt x="21464" y="6"/>
                  </a:moveTo>
                  <a:cubicBezTo>
                    <a:pt x="21442" y="-2"/>
                    <a:pt x="21417" y="-2"/>
                    <a:pt x="21392" y="8"/>
                  </a:cubicBezTo>
                  <a:lnTo>
                    <a:pt x="18267" y="1242"/>
                  </a:lnTo>
                  <a:cubicBezTo>
                    <a:pt x="18161" y="1283"/>
                    <a:pt x="18132" y="1450"/>
                    <a:pt x="18212" y="1547"/>
                  </a:cubicBezTo>
                  <a:lnTo>
                    <a:pt x="18753" y="2202"/>
                  </a:lnTo>
                  <a:cubicBezTo>
                    <a:pt x="18809" y="2274"/>
                    <a:pt x="18815" y="2386"/>
                    <a:pt x="18759" y="2459"/>
                  </a:cubicBezTo>
                  <a:lnTo>
                    <a:pt x="13208" y="10155"/>
                  </a:lnTo>
                  <a:cubicBezTo>
                    <a:pt x="13152" y="10227"/>
                    <a:pt x="13058" y="10235"/>
                    <a:pt x="13002" y="10155"/>
                  </a:cubicBezTo>
                  <a:lnTo>
                    <a:pt x="9056" y="4932"/>
                  </a:lnTo>
                  <a:cubicBezTo>
                    <a:pt x="9000" y="4859"/>
                    <a:pt x="8907" y="4859"/>
                    <a:pt x="8851" y="4932"/>
                  </a:cubicBezTo>
                  <a:lnTo>
                    <a:pt x="39" y="17166"/>
                  </a:lnTo>
                  <a:cubicBezTo>
                    <a:pt x="-17" y="17238"/>
                    <a:pt x="-11" y="17350"/>
                    <a:pt x="45" y="17423"/>
                  </a:cubicBezTo>
                  <a:lnTo>
                    <a:pt x="941" y="18503"/>
                  </a:lnTo>
                  <a:cubicBezTo>
                    <a:pt x="997" y="18576"/>
                    <a:pt x="1084" y="18568"/>
                    <a:pt x="1140" y="18495"/>
                  </a:cubicBezTo>
                  <a:lnTo>
                    <a:pt x="8877" y="7770"/>
                  </a:lnTo>
                  <a:cubicBezTo>
                    <a:pt x="8933" y="7697"/>
                    <a:pt x="9025" y="7689"/>
                    <a:pt x="9081" y="7770"/>
                  </a:cubicBezTo>
                  <a:lnTo>
                    <a:pt x="13047" y="13016"/>
                  </a:lnTo>
                  <a:cubicBezTo>
                    <a:pt x="13103" y="13096"/>
                    <a:pt x="13201" y="13089"/>
                    <a:pt x="13251" y="13008"/>
                  </a:cubicBezTo>
                  <a:lnTo>
                    <a:pt x="13706" y="12315"/>
                  </a:lnTo>
                  <a:lnTo>
                    <a:pt x="19848" y="3796"/>
                  </a:lnTo>
                  <a:cubicBezTo>
                    <a:pt x="19904" y="3723"/>
                    <a:pt x="19992" y="3716"/>
                    <a:pt x="20048" y="3788"/>
                  </a:cubicBezTo>
                  <a:lnTo>
                    <a:pt x="20589" y="4441"/>
                  </a:lnTo>
                  <a:cubicBezTo>
                    <a:pt x="20670" y="4537"/>
                    <a:pt x="20802" y="4490"/>
                    <a:pt x="20826" y="4353"/>
                  </a:cubicBezTo>
                  <a:lnTo>
                    <a:pt x="21560" y="235"/>
                  </a:lnTo>
                  <a:cubicBezTo>
                    <a:pt x="21583" y="126"/>
                    <a:pt x="21533" y="30"/>
                    <a:pt x="21464" y="6"/>
                  </a:cubicBezTo>
                  <a:close/>
                  <a:moveTo>
                    <a:pt x="20260" y="5385"/>
                  </a:moveTo>
                  <a:cubicBezTo>
                    <a:pt x="20232" y="5392"/>
                    <a:pt x="20204" y="5410"/>
                    <a:pt x="20179" y="5440"/>
                  </a:cubicBezTo>
                  <a:lnTo>
                    <a:pt x="17857" y="8656"/>
                  </a:lnTo>
                  <a:lnTo>
                    <a:pt x="17347" y="9429"/>
                  </a:lnTo>
                  <a:cubicBezTo>
                    <a:pt x="17328" y="9462"/>
                    <a:pt x="17316" y="9510"/>
                    <a:pt x="17316" y="9550"/>
                  </a:cubicBezTo>
                  <a:lnTo>
                    <a:pt x="17316" y="21412"/>
                  </a:lnTo>
                  <a:cubicBezTo>
                    <a:pt x="17316" y="21516"/>
                    <a:pt x="17377" y="21598"/>
                    <a:pt x="17458" y="21598"/>
                  </a:cubicBezTo>
                  <a:lnTo>
                    <a:pt x="20290" y="21598"/>
                  </a:lnTo>
                  <a:cubicBezTo>
                    <a:pt x="20371" y="21598"/>
                    <a:pt x="20434" y="21516"/>
                    <a:pt x="20434" y="21412"/>
                  </a:cubicBezTo>
                  <a:lnTo>
                    <a:pt x="20434" y="5561"/>
                  </a:lnTo>
                  <a:cubicBezTo>
                    <a:pt x="20434" y="5440"/>
                    <a:pt x="20346" y="5364"/>
                    <a:pt x="20260" y="5385"/>
                  </a:cubicBezTo>
                  <a:close/>
                  <a:moveTo>
                    <a:pt x="9174" y="9548"/>
                  </a:moveTo>
                  <a:cubicBezTo>
                    <a:pt x="9094" y="9530"/>
                    <a:pt x="9007" y="9606"/>
                    <a:pt x="9007" y="9727"/>
                  </a:cubicBezTo>
                  <a:lnTo>
                    <a:pt x="9007" y="21412"/>
                  </a:lnTo>
                  <a:cubicBezTo>
                    <a:pt x="9007" y="21516"/>
                    <a:pt x="9068" y="21598"/>
                    <a:pt x="9149" y="21598"/>
                  </a:cubicBezTo>
                  <a:lnTo>
                    <a:pt x="11981" y="21598"/>
                  </a:lnTo>
                  <a:cubicBezTo>
                    <a:pt x="12062" y="21598"/>
                    <a:pt x="12125" y="21516"/>
                    <a:pt x="12125" y="21412"/>
                  </a:cubicBezTo>
                  <a:lnTo>
                    <a:pt x="12125" y="13474"/>
                  </a:lnTo>
                  <a:cubicBezTo>
                    <a:pt x="12125" y="13426"/>
                    <a:pt x="12113" y="13386"/>
                    <a:pt x="12082" y="13345"/>
                  </a:cubicBezTo>
                  <a:lnTo>
                    <a:pt x="9250" y="9598"/>
                  </a:lnTo>
                  <a:cubicBezTo>
                    <a:pt x="9228" y="9570"/>
                    <a:pt x="9201" y="9554"/>
                    <a:pt x="9174" y="9548"/>
                  </a:cubicBezTo>
                  <a:close/>
                  <a:moveTo>
                    <a:pt x="16102" y="10653"/>
                  </a:moveTo>
                  <a:cubicBezTo>
                    <a:pt x="16074" y="10659"/>
                    <a:pt x="16045" y="10676"/>
                    <a:pt x="16021" y="10704"/>
                  </a:cubicBezTo>
                  <a:lnTo>
                    <a:pt x="13700" y="13917"/>
                  </a:lnTo>
                  <a:lnTo>
                    <a:pt x="13189" y="14693"/>
                  </a:lnTo>
                  <a:cubicBezTo>
                    <a:pt x="13170" y="14725"/>
                    <a:pt x="13158" y="14773"/>
                    <a:pt x="13158" y="14814"/>
                  </a:cubicBezTo>
                  <a:lnTo>
                    <a:pt x="13158" y="21412"/>
                  </a:lnTo>
                  <a:cubicBezTo>
                    <a:pt x="13158" y="21516"/>
                    <a:pt x="13221" y="21598"/>
                    <a:pt x="13301" y="21598"/>
                  </a:cubicBezTo>
                  <a:lnTo>
                    <a:pt x="16133" y="21598"/>
                  </a:lnTo>
                  <a:cubicBezTo>
                    <a:pt x="16214" y="21598"/>
                    <a:pt x="16275" y="21516"/>
                    <a:pt x="16275" y="21412"/>
                  </a:cubicBezTo>
                  <a:lnTo>
                    <a:pt x="16275" y="10832"/>
                  </a:lnTo>
                  <a:cubicBezTo>
                    <a:pt x="16275" y="10711"/>
                    <a:pt x="16188" y="10636"/>
                    <a:pt x="16102" y="10653"/>
                  </a:cubicBezTo>
                  <a:close/>
                  <a:moveTo>
                    <a:pt x="7801" y="10923"/>
                  </a:moveTo>
                  <a:cubicBezTo>
                    <a:pt x="7774" y="10930"/>
                    <a:pt x="7747" y="10946"/>
                    <a:pt x="7725" y="10976"/>
                  </a:cubicBezTo>
                  <a:lnTo>
                    <a:pt x="4894" y="14902"/>
                  </a:lnTo>
                  <a:cubicBezTo>
                    <a:pt x="4869" y="14934"/>
                    <a:pt x="4855" y="14974"/>
                    <a:pt x="4855" y="15023"/>
                  </a:cubicBezTo>
                  <a:lnTo>
                    <a:pt x="4855" y="21412"/>
                  </a:lnTo>
                  <a:cubicBezTo>
                    <a:pt x="4855" y="21516"/>
                    <a:pt x="4918" y="21598"/>
                    <a:pt x="4999" y="21598"/>
                  </a:cubicBezTo>
                  <a:lnTo>
                    <a:pt x="7830" y="21598"/>
                  </a:lnTo>
                  <a:cubicBezTo>
                    <a:pt x="7911" y="21598"/>
                    <a:pt x="7974" y="21516"/>
                    <a:pt x="7974" y="21412"/>
                  </a:cubicBezTo>
                  <a:lnTo>
                    <a:pt x="7974" y="11097"/>
                  </a:lnTo>
                  <a:cubicBezTo>
                    <a:pt x="7974" y="10976"/>
                    <a:pt x="7884" y="10902"/>
                    <a:pt x="7801" y="10923"/>
                  </a:cubicBezTo>
                  <a:close/>
                  <a:moveTo>
                    <a:pt x="3680" y="16498"/>
                  </a:moveTo>
                  <a:cubicBezTo>
                    <a:pt x="3652" y="16505"/>
                    <a:pt x="3626" y="16524"/>
                    <a:pt x="3604" y="16554"/>
                  </a:cubicBezTo>
                  <a:lnTo>
                    <a:pt x="772" y="20477"/>
                  </a:lnTo>
                  <a:cubicBezTo>
                    <a:pt x="747" y="20510"/>
                    <a:pt x="735" y="20550"/>
                    <a:pt x="735" y="20598"/>
                  </a:cubicBezTo>
                  <a:lnTo>
                    <a:pt x="735" y="21412"/>
                  </a:lnTo>
                  <a:cubicBezTo>
                    <a:pt x="735" y="21516"/>
                    <a:pt x="798" y="21598"/>
                    <a:pt x="879" y="21598"/>
                  </a:cubicBezTo>
                  <a:lnTo>
                    <a:pt x="3711" y="21598"/>
                  </a:lnTo>
                  <a:cubicBezTo>
                    <a:pt x="3792" y="21598"/>
                    <a:pt x="3853" y="21516"/>
                    <a:pt x="3853" y="21412"/>
                  </a:cubicBezTo>
                  <a:lnTo>
                    <a:pt x="3853" y="16682"/>
                  </a:lnTo>
                  <a:cubicBezTo>
                    <a:pt x="3853" y="16555"/>
                    <a:pt x="3762" y="16478"/>
                    <a:pt x="3680" y="164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8" name="Google Shape;478;p53"/>
          <p:cNvSpPr/>
          <p:nvPr/>
        </p:nvSpPr>
        <p:spPr>
          <a:xfrm>
            <a:off x="4081797" y="3792412"/>
            <a:ext cx="313200" cy="283824"/>
          </a:xfrm>
          <a:custGeom>
            <a:rect b="b" l="l" r="r" t="t"/>
            <a:pathLst>
              <a:path extrusionOk="0" h="21600" w="21600">
                <a:moveTo>
                  <a:pt x="4969" y="0"/>
                </a:moveTo>
                <a:cubicBezTo>
                  <a:pt x="3275" y="0"/>
                  <a:pt x="1896" y="1522"/>
                  <a:pt x="1896" y="3392"/>
                </a:cubicBezTo>
                <a:cubicBezTo>
                  <a:pt x="1896" y="5262"/>
                  <a:pt x="3275" y="6783"/>
                  <a:pt x="4969" y="6783"/>
                </a:cubicBezTo>
                <a:lnTo>
                  <a:pt x="21600" y="6783"/>
                </a:lnTo>
                <a:lnTo>
                  <a:pt x="21600" y="5757"/>
                </a:lnTo>
                <a:lnTo>
                  <a:pt x="4969" y="5757"/>
                </a:lnTo>
                <a:cubicBezTo>
                  <a:pt x="3788" y="5757"/>
                  <a:pt x="2827" y="4696"/>
                  <a:pt x="2827" y="3392"/>
                </a:cubicBezTo>
                <a:cubicBezTo>
                  <a:pt x="2827" y="2087"/>
                  <a:pt x="3788" y="1026"/>
                  <a:pt x="4969" y="1026"/>
                </a:cubicBezTo>
                <a:lnTo>
                  <a:pt x="21600" y="1026"/>
                </a:lnTo>
                <a:lnTo>
                  <a:pt x="21600" y="0"/>
                </a:lnTo>
                <a:lnTo>
                  <a:pt x="4969" y="0"/>
                </a:lnTo>
                <a:close/>
                <a:moveTo>
                  <a:pt x="4969" y="1852"/>
                </a:moveTo>
                <a:lnTo>
                  <a:pt x="4969" y="2269"/>
                </a:lnTo>
                <a:lnTo>
                  <a:pt x="20792" y="2269"/>
                </a:lnTo>
                <a:cubicBezTo>
                  <a:pt x="20843" y="2123"/>
                  <a:pt x="20903" y="1984"/>
                  <a:pt x="20972" y="1852"/>
                </a:cubicBezTo>
                <a:lnTo>
                  <a:pt x="4969" y="1852"/>
                </a:lnTo>
                <a:close/>
                <a:moveTo>
                  <a:pt x="4969" y="3215"/>
                </a:moveTo>
                <a:lnTo>
                  <a:pt x="4969" y="3632"/>
                </a:lnTo>
                <a:lnTo>
                  <a:pt x="20613" y="3632"/>
                </a:lnTo>
                <a:cubicBezTo>
                  <a:pt x="20608" y="3553"/>
                  <a:pt x="20605" y="3472"/>
                  <a:pt x="20605" y="3392"/>
                </a:cubicBezTo>
                <a:cubicBezTo>
                  <a:pt x="20605" y="3332"/>
                  <a:pt x="20607" y="3273"/>
                  <a:pt x="20610" y="3215"/>
                </a:cubicBezTo>
                <a:lnTo>
                  <a:pt x="4969" y="3215"/>
                </a:lnTo>
                <a:close/>
                <a:moveTo>
                  <a:pt x="4969" y="4575"/>
                </a:moveTo>
                <a:lnTo>
                  <a:pt x="4969" y="4992"/>
                </a:lnTo>
                <a:lnTo>
                  <a:pt x="21006" y="4992"/>
                </a:lnTo>
                <a:cubicBezTo>
                  <a:pt x="20933" y="4861"/>
                  <a:pt x="20869" y="4722"/>
                  <a:pt x="20814" y="4575"/>
                </a:cubicBezTo>
                <a:lnTo>
                  <a:pt x="4969" y="4575"/>
                </a:lnTo>
                <a:close/>
                <a:moveTo>
                  <a:pt x="1447" y="7349"/>
                </a:moveTo>
                <a:cubicBezTo>
                  <a:pt x="649" y="7349"/>
                  <a:pt x="0" y="8067"/>
                  <a:pt x="0" y="8948"/>
                </a:cubicBezTo>
                <a:lnTo>
                  <a:pt x="0" y="12535"/>
                </a:lnTo>
                <a:cubicBezTo>
                  <a:pt x="0" y="13416"/>
                  <a:pt x="649" y="14132"/>
                  <a:pt x="1447" y="14132"/>
                </a:cubicBezTo>
                <a:lnTo>
                  <a:pt x="1849" y="14132"/>
                </a:lnTo>
                <a:cubicBezTo>
                  <a:pt x="2061" y="14132"/>
                  <a:pt x="2248" y="14009"/>
                  <a:pt x="2355" y="13825"/>
                </a:cubicBezTo>
                <a:lnTo>
                  <a:pt x="2537" y="13825"/>
                </a:lnTo>
                <a:cubicBezTo>
                  <a:pt x="2644" y="14009"/>
                  <a:pt x="2831" y="14132"/>
                  <a:pt x="3043" y="14132"/>
                </a:cubicBezTo>
                <a:lnTo>
                  <a:pt x="19539" y="14132"/>
                </a:lnTo>
                <a:lnTo>
                  <a:pt x="19539" y="13106"/>
                </a:lnTo>
                <a:lnTo>
                  <a:pt x="3279" y="13106"/>
                </a:lnTo>
                <a:cubicBezTo>
                  <a:pt x="3173" y="12922"/>
                  <a:pt x="2986" y="12799"/>
                  <a:pt x="2773" y="12799"/>
                </a:cubicBezTo>
                <a:lnTo>
                  <a:pt x="2119" y="12799"/>
                </a:lnTo>
                <a:cubicBezTo>
                  <a:pt x="1906" y="12799"/>
                  <a:pt x="1719" y="12922"/>
                  <a:pt x="1613" y="13106"/>
                </a:cubicBezTo>
                <a:lnTo>
                  <a:pt x="1447" y="13106"/>
                </a:lnTo>
                <a:cubicBezTo>
                  <a:pt x="1161" y="13106"/>
                  <a:pt x="929" y="12850"/>
                  <a:pt x="929" y="12535"/>
                </a:cubicBezTo>
                <a:lnTo>
                  <a:pt x="929" y="8948"/>
                </a:lnTo>
                <a:cubicBezTo>
                  <a:pt x="929" y="8632"/>
                  <a:pt x="1161" y="8375"/>
                  <a:pt x="1447" y="8375"/>
                </a:cubicBezTo>
                <a:lnTo>
                  <a:pt x="1618" y="8375"/>
                </a:lnTo>
                <a:cubicBezTo>
                  <a:pt x="1725" y="8554"/>
                  <a:pt x="1910" y="8672"/>
                  <a:pt x="2119" y="8672"/>
                </a:cubicBezTo>
                <a:lnTo>
                  <a:pt x="2773" y="8672"/>
                </a:lnTo>
                <a:cubicBezTo>
                  <a:pt x="2982" y="8672"/>
                  <a:pt x="3167" y="8554"/>
                  <a:pt x="3274" y="8375"/>
                </a:cubicBezTo>
                <a:lnTo>
                  <a:pt x="19539" y="8375"/>
                </a:lnTo>
                <a:lnTo>
                  <a:pt x="19539" y="7349"/>
                </a:lnTo>
                <a:lnTo>
                  <a:pt x="3043" y="7349"/>
                </a:lnTo>
                <a:cubicBezTo>
                  <a:pt x="2834" y="7349"/>
                  <a:pt x="2649" y="7467"/>
                  <a:pt x="2542" y="7647"/>
                </a:cubicBezTo>
                <a:lnTo>
                  <a:pt x="2350" y="7647"/>
                </a:lnTo>
                <a:cubicBezTo>
                  <a:pt x="2242" y="7467"/>
                  <a:pt x="2058" y="7349"/>
                  <a:pt x="1849" y="7349"/>
                </a:cubicBezTo>
                <a:lnTo>
                  <a:pt x="1447" y="7349"/>
                </a:lnTo>
                <a:close/>
                <a:moveTo>
                  <a:pt x="3264" y="9173"/>
                </a:moveTo>
                <a:lnTo>
                  <a:pt x="3264" y="9590"/>
                </a:lnTo>
                <a:lnTo>
                  <a:pt x="19087" y="9590"/>
                </a:lnTo>
                <a:cubicBezTo>
                  <a:pt x="19138" y="9444"/>
                  <a:pt x="19198" y="9305"/>
                  <a:pt x="19267" y="9173"/>
                </a:cubicBezTo>
                <a:lnTo>
                  <a:pt x="3264" y="9173"/>
                </a:lnTo>
                <a:close/>
                <a:moveTo>
                  <a:pt x="3264" y="10534"/>
                </a:moveTo>
                <a:lnTo>
                  <a:pt x="3264" y="10951"/>
                </a:lnTo>
                <a:lnTo>
                  <a:pt x="18908" y="10951"/>
                </a:lnTo>
                <a:cubicBezTo>
                  <a:pt x="18902" y="10872"/>
                  <a:pt x="18899" y="10791"/>
                  <a:pt x="18899" y="10711"/>
                </a:cubicBezTo>
                <a:cubicBezTo>
                  <a:pt x="18899" y="10651"/>
                  <a:pt x="18901" y="10593"/>
                  <a:pt x="18904" y="10534"/>
                </a:cubicBezTo>
                <a:lnTo>
                  <a:pt x="3264" y="10534"/>
                </a:lnTo>
                <a:close/>
                <a:moveTo>
                  <a:pt x="3264" y="11896"/>
                </a:moveTo>
                <a:lnTo>
                  <a:pt x="3264" y="12313"/>
                </a:lnTo>
                <a:lnTo>
                  <a:pt x="19301" y="12313"/>
                </a:lnTo>
                <a:cubicBezTo>
                  <a:pt x="19227" y="12182"/>
                  <a:pt x="19163" y="12043"/>
                  <a:pt x="19109" y="11896"/>
                </a:cubicBezTo>
                <a:lnTo>
                  <a:pt x="3264" y="11896"/>
                </a:lnTo>
                <a:close/>
                <a:moveTo>
                  <a:pt x="4969" y="14817"/>
                </a:moveTo>
                <a:cubicBezTo>
                  <a:pt x="3275" y="14817"/>
                  <a:pt x="1896" y="16339"/>
                  <a:pt x="1896" y="18208"/>
                </a:cubicBezTo>
                <a:cubicBezTo>
                  <a:pt x="1896" y="20078"/>
                  <a:pt x="3275" y="21600"/>
                  <a:pt x="4969" y="21600"/>
                </a:cubicBezTo>
                <a:lnTo>
                  <a:pt x="21600" y="21600"/>
                </a:lnTo>
                <a:lnTo>
                  <a:pt x="21600" y="20574"/>
                </a:lnTo>
                <a:lnTo>
                  <a:pt x="4969" y="20574"/>
                </a:lnTo>
                <a:cubicBezTo>
                  <a:pt x="3788" y="20574"/>
                  <a:pt x="2827" y="19513"/>
                  <a:pt x="2827" y="18208"/>
                </a:cubicBezTo>
                <a:cubicBezTo>
                  <a:pt x="2827" y="16904"/>
                  <a:pt x="3788" y="15843"/>
                  <a:pt x="4969" y="15843"/>
                </a:cubicBezTo>
                <a:lnTo>
                  <a:pt x="21600" y="15843"/>
                </a:lnTo>
                <a:lnTo>
                  <a:pt x="21600" y="14817"/>
                </a:lnTo>
                <a:lnTo>
                  <a:pt x="4969" y="14817"/>
                </a:lnTo>
                <a:close/>
                <a:moveTo>
                  <a:pt x="4969" y="16669"/>
                </a:moveTo>
                <a:lnTo>
                  <a:pt x="4969" y="17086"/>
                </a:lnTo>
                <a:lnTo>
                  <a:pt x="20792" y="17086"/>
                </a:lnTo>
                <a:cubicBezTo>
                  <a:pt x="20843" y="16940"/>
                  <a:pt x="20903" y="16800"/>
                  <a:pt x="20972" y="16669"/>
                </a:cubicBezTo>
                <a:lnTo>
                  <a:pt x="4969" y="16669"/>
                </a:lnTo>
                <a:close/>
                <a:moveTo>
                  <a:pt x="4969" y="18030"/>
                </a:moveTo>
                <a:lnTo>
                  <a:pt x="4969" y="18447"/>
                </a:lnTo>
                <a:lnTo>
                  <a:pt x="20613" y="18447"/>
                </a:lnTo>
                <a:cubicBezTo>
                  <a:pt x="20608" y="18368"/>
                  <a:pt x="20605" y="18289"/>
                  <a:pt x="20605" y="18208"/>
                </a:cubicBezTo>
                <a:cubicBezTo>
                  <a:pt x="20605" y="18149"/>
                  <a:pt x="20607" y="18089"/>
                  <a:pt x="20610" y="18030"/>
                </a:cubicBezTo>
                <a:lnTo>
                  <a:pt x="4969" y="18030"/>
                </a:lnTo>
                <a:close/>
                <a:moveTo>
                  <a:pt x="4969" y="19392"/>
                </a:moveTo>
                <a:lnTo>
                  <a:pt x="4969" y="19809"/>
                </a:lnTo>
                <a:lnTo>
                  <a:pt x="21006" y="19809"/>
                </a:lnTo>
                <a:cubicBezTo>
                  <a:pt x="20933" y="19678"/>
                  <a:pt x="20869" y="19539"/>
                  <a:pt x="20814" y="19392"/>
                </a:cubicBezTo>
                <a:lnTo>
                  <a:pt x="4969" y="1939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4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Разработчик</a:t>
            </a:r>
            <a:endParaRPr/>
          </a:p>
        </p:txBody>
      </p:sp>
      <p:sp>
        <p:nvSpPr>
          <p:cNvPr id="484" name="Google Shape;484;p54"/>
          <p:cNvSpPr txBox="1"/>
          <p:nvPr>
            <p:ph idx="1" type="body"/>
          </p:nvPr>
        </p:nvSpPr>
        <p:spPr>
          <a:xfrm>
            <a:off x="514350" y="1547550"/>
            <a:ext cx="81366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Если результат работы - это сервис для работы в режиме реального времени, то для  него нужно: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Разработать API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Провести интеграции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Настроить получение требуемых данных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Встроить модель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Протестировать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Поставить заказчику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5" name="Google Shape;485;p54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5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Data </a:t>
            </a:r>
            <a:r>
              <a:rPr lang="ru-RU"/>
              <a:t>Engineer</a:t>
            </a:r>
            <a:endParaRPr/>
          </a:p>
        </p:txBody>
      </p:sp>
      <p:sp>
        <p:nvSpPr>
          <p:cNvPr id="491" name="Google Shape;491;p55"/>
          <p:cNvSpPr txBox="1"/>
          <p:nvPr>
            <p:ph idx="1" type="body"/>
          </p:nvPr>
        </p:nvSpPr>
        <p:spPr>
          <a:xfrm>
            <a:off x="514350" y="1547550"/>
            <a:ext cx="81366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ETL-специалист: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извлечение / преобразование/ загрузка данных.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15900" lvl="3" marL="12065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Proxima Nova"/>
              <a:buChar char="•"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Сбор данных источников (эксель, БД, 1с, …)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15900" lvl="3" marL="12065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Proxima Nova"/>
              <a:buChar char="•"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Структурирование данных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15900" lvl="3" marL="12065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Proxima Nova"/>
              <a:buChar char="•"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Подготовка выгрузок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Data Engineer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Proxima Nova"/>
              <a:buChar char="+"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нереляционные источники данных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работа с большими данными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понимание потребностей DS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знание языков программирования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</a:pPr>
            <a:r>
              <a:rPr lang="ru-RU" sz="12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2" name="Google Shape;492;p55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CF5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1482165" y="1221525"/>
            <a:ext cx="2784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400"/>
              <a:buFont typeface="Arial"/>
              <a:buNone/>
            </a:pPr>
            <a:r>
              <a:rPr b="1" lang="ru-RU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Data Driven и аналитика</a:t>
            </a:r>
            <a:endParaRPr b="1" i="0" sz="1400" u="none" cap="none" strike="noStrike">
              <a:solidFill>
                <a:srgbClr val="30313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770550" y="1163216"/>
            <a:ext cx="8985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4600"/>
              <a:buFont typeface="Arial"/>
              <a:buNone/>
            </a:pPr>
            <a:r>
              <a:rPr b="0" i="0" lang="ru-RU" sz="4600" u="none" cap="none" strike="noStrike">
                <a:solidFill>
                  <a:srgbClr val="2B55F6"/>
                </a:solidFill>
                <a:latin typeface="Proxima Nova"/>
                <a:ea typeface="Proxima Nova"/>
                <a:cs typeface="Proxima Nova"/>
                <a:sym typeface="Proxima Nova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706750" y="1988119"/>
            <a:ext cx="936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4600"/>
              <a:buFont typeface="Arial"/>
              <a:buNone/>
            </a:pPr>
            <a:r>
              <a:rPr b="0" i="0" lang="ru-RU" sz="4600" u="none" cap="none" strike="noStrike">
                <a:solidFill>
                  <a:srgbClr val="2B55F6"/>
                </a:solidFill>
                <a:latin typeface="Proxima Nova"/>
                <a:ea typeface="Proxima Nova"/>
                <a:cs typeface="Proxima Nova"/>
                <a:sym typeface="Proxima Nova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710094" y="2889120"/>
            <a:ext cx="8985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4600"/>
              <a:buFont typeface="Arial"/>
              <a:buNone/>
            </a:pPr>
            <a:r>
              <a:rPr b="0" i="0" lang="ru-RU" sz="4600" u="none" cap="none" strike="noStrike">
                <a:solidFill>
                  <a:srgbClr val="2B55F6"/>
                </a:solidFill>
                <a:latin typeface="Proxima Nova"/>
                <a:ea typeface="Proxima Nova"/>
                <a:cs typeface="Proxima Nova"/>
                <a:sym typeface="Proxima Nova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1482150" y="1481575"/>
            <a:ext cx="4891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400"/>
              <a:buFont typeface="Arial"/>
              <a:buNone/>
            </a:pPr>
            <a:r>
              <a:rPr lang="ru-RU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это такое и почему нужно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1482175" y="2032875"/>
            <a:ext cx="3465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400"/>
              <a:buFont typeface="Arial"/>
              <a:buNone/>
            </a:pPr>
            <a:r>
              <a:rPr b="1" lang="ru-RU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Участники процесса работы с данными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1482142" y="2292925"/>
            <a:ext cx="5996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400"/>
              <a:buFont typeface="Arial"/>
              <a:buNone/>
            </a:pPr>
            <a:r>
              <a:rPr lang="ru-RU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Одними DS’ами сыт не будешь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1482150" y="2897850"/>
            <a:ext cx="4091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400"/>
              <a:buFont typeface="Arial"/>
              <a:buNone/>
            </a:pPr>
            <a:r>
              <a:rPr b="1" lang="ru-RU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собирают команды для работы с данными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1482151" y="3157900"/>
            <a:ext cx="6928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400"/>
              <a:buFont typeface="Arial"/>
              <a:buNone/>
            </a:pPr>
            <a:r>
              <a:rPr lang="ru-RU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Откуда они изначально берутся и как могут быть организованы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/>
              <a:t>Сегодня на лекции</a:t>
            </a:r>
            <a:endParaRPr/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710094" y="3727320"/>
            <a:ext cx="8985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4600"/>
              <a:buFont typeface="Arial"/>
              <a:buNone/>
            </a:pPr>
            <a:r>
              <a:rPr b="0" i="0" lang="ru-RU" sz="4600" u="none" cap="none" strike="noStrike">
                <a:solidFill>
                  <a:srgbClr val="2B55F6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-RU" sz="4600">
                <a:solidFill>
                  <a:srgbClr val="2B55F6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1482162" y="3736050"/>
            <a:ext cx="3308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400"/>
              <a:buFont typeface="Arial"/>
              <a:buNone/>
            </a:pPr>
            <a:r>
              <a:rPr b="1" lang="ru-RU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Процесс исследования данных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1482151" y="3996100"/>
            <a:ext cx="6928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400"/>
              <a:buFont typeface="Arial"/>
              <a:buNone/>
            </a:pPr>
            <a:r>
              <a:rPr lang="ru-RU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он выглядит?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Специалист</a:t>
            </a:r>
            <a:r>
              <a:rPr lang="ru-RU"/>
              <a:t> по БД</a:t>
            </a:r>
            <a:endParaRPr/>
          </a:p>
        </p:txBody>
      </p:sp>
      <p:sp>
        <p:nvSpPr>
          <p:cNvPr id="498" name="Google Shape;498;p56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100">
                <a:latin typeface="Proxima Nova"/>
                <a:ea typeface="Proxima Nova"/>
                <a:cs typeface="Proxima Nova"/>
                <a:sym typeface="Proxima Nova"/>
              </a:rPr>
              <a:t>Специалист-разработчик</a:t>
            </a:r>
            <a:r>
              <a:rPr lang="ru-RU" sz="1100">
                <a:latin typeface="Proxima Nova"/>
                <a:ea typeface="Proxima Nova"/>
                <a:cs typeface="Proxima Nova"/>
                <a:sym typeface="Proxima Nova"/>
              </a:rPr>
              <a:t> БД: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ru-RU" sz="1100">
                <a:latin typeface="Proxima Nova"/>
                <a:ea typeface="Proxima Nova"/>
                <a:cs typeface="Proxima Nova"/>
                <a:sym typeface="Proxima Nova"/>
              </a:rPr>
              <a:t>Вопросы оптимального и надежного хранения данных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ru-RU" sz="1100">
                <a:latin typeface="Proxima Nova"/>
                <a:ea typeface="Proxima Nova"/>
                <a:cs typeface="Proxima Nova"/>
                <a:sym typeface="Proxima Nova"/>
              </a:rPr>
              <a:t>Обеспечения быстрого и удобного к ним доступа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100">
                <a:latin typeface="Proxima Nova"/>
                <a:ea typeface="Proxima Nova"/>
                <a:cs typeface="Proxima Nova"/>
                <a:sym typeface="Proxima Nova"/>
              </a:rPr>
              <a:t>Архитектор баз данных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100">
                <a:latin typeface="Proxima Nova"/>
                <a:ea typeface="Proxima Nova"/>
                <a:cs typeface="Proxima Nova"/>
                <a:sym typeface="Proxima Nova"/>
              </a:rPr>
              <a:t>менеджер с глубоким понимаем БД и IT вообще. Главная задача: разработка понятной и масштабируемой БД/ХД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ru-RU" sz="1100">
                <a:latin typeface="Proxima Nova"/>
                <a:ea typeface="Proxima Nova"/>
                <a:cs typeface="Proxima Nova"/>
                <a:sym typeface="Proxima Nova"/>
              </a:rPr>
              <a:t>Выбор технологии для хранения данных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ru-RU" sz="1100">
                <a:latin typeface="Proxima Nova"/>
                <a:ea typeface="Proxima Nova"/>
                <a:cs typeface="Proxima Nova"/>
                <a:sym typeface="Proxima Nova"/>
              </a:rPr>
              <a:t>Создание и оптимизация запросов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ru-RU" sz="1100">
                <a:latin typeface="Proxima Nova"/>
                <a:ea typeface="Proxima Nova"/>
                <a:cs typeface="Proxima Nova"/>
                <a:sym typeface="Proxima Nova"/>
              </a:rPr>
              <a:t>Составление план разработки и ТЗ для подчиненных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ru-RU" sz="1100">
                <a:latin typeface="Proxima Nova"/>
                <a:ea typeface="Proxima Nova"/>
                <a:cs typeface="Proxima Nova"/>
                <a:sym typeface="Proxima Nova"/>
              </a:rPr>
              <a:t>Проектирование и оптимизация БД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ru-RU" sz="1100">
                <a:latin typeface="Proxima Nova"/>
                <a:ea typeface="Proxima Nova"/>
                <a:cs typeface="Proxima Nova"/>
                <a:sym typeface="Proxima Nova"/>
              </a:rPr>
              <a:t>Контроль безопасности БД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p56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7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Остальные роли</a:t>
            </a:r>
            <a:endParaRPr/>
          </a:p>
        </p:txBody>
      </p:sp>
      <p:sp>
        <p:nvSpPr>
          <p:cNvPr id="505" name="Google Shape;505;p57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Владелец продукта - отвечает за то, что проекты в команде востребованы и нужны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Бизнес-Заказчик - “человек” с потребностью / болью которую мы хотим решить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Менеджер продукта - человек, который следит за движением по роад мапу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6" name="Google Shape;506;p57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8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ru-RU"/>
              <a:t>Как понять кто </a:t>
            </a:r>
            <a:r>
              <a:rPr lang="ru-RU"/>
              <a:t>нужен</a:t>
            </a:r>
            <a:endParaRPr/>
          </a:p>
        </p:txBody>
      </p:sp>
      <p:sp>
        <p:nvSpPr>
          <p:cNvPr id="512" name="Google Shape;512;p58"/>
          <p:cNvSpPr txBox="1"/>
          <p:nvPr>
            <p:ph idx="1" type="body"/>
          </p:nvPr>
        </p:nvSpPr>
        <p:spPr>
          <a:xfrm>
            <a:off x="402425" y="1436702"/>
            <a:ext cx="8334600" cy="3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В каком состоянии у вас данные?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Какие проблемы решит появление специалиста?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Какие перед ним будут стоять задачи?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Какой продукт вы ждете на выходе?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Какими компетенции для этого нужны?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3" name="Google Shape;513;p58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9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Роли в команде должны дополнять друг-друга</a:t>
            </a:r>
            <a:endParaRPr/>
          </a:p>
        </p:txBody>
      </p:sp>
      <p:sp>
        <p:nvSpPr>
          <p:cNvPr id="519" name="Google Shape;519;p59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20" name="Google Shape;5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725" y="1420175"/>
            <a:ext cx="4410542" cy="3271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FF6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0"/>
          <p:cNvSpPr txBox="1"/>
          <p:nvPr/>
        </p:nvSpPr>
        <p:spPr>
          <a:xfrm>
            <a:off x="1310489" y="862907"/>
            <a:ext cx="46215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Arial"/>
              <a:buNone/>
            </a:pPr>
            <a:r>
              <a:rPr b="1" i="0" lang="ru-RU" sz="1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6" name="Google Shape;526;p60"/>
          <p:cNvSpPr txBox="1"/>
          <p:nvPr/>
        </p:nvSpPr>
        <p:spPr>
          <a:xfrm>
            <a:off x="2242176" y="1356425"/>
            <a:ext cx="53499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ru-RU" sz="3500">
                <a:latin typeface="Proxima Nova"/>
                <a:ea typeface="Proxima Nova"/>
                <a:cs typeface="Proxima Nova"/>
                <a:sym typeface="Proxima Nova"/>
              </a:rPr>
              <a:t>Поддержка руководства критична для успеха аналитического процесса</a:t>
            </a:r>
            <a:endParaRPr b="1" i="0" sz="35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7" name="Google Shape;527;p60"/>
          <p:cNvSpPr txBox="1"/>
          <p:nvPr/>
        </p:nvSpPr>
        <p:spPr>
          <a:xfrm>
            <a:off x="5361559" y="3415453"/>
            <a:ext cx="1269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r>
              <a:rPr b="1" lang="ru-RU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Tom Davenport</a:t>
            </a:r>
            <a:endParaRPr b="0" i="0" sz="14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00">
                <a:latin typeface="Proxima Nova"/>
                <a:ea typeface="Proxima Nova"/>
                <a:cs typeface="Proxima Nova"/>
                <a:sym typeface="Proxima Nova"/>
              </a:rPr>
              <a:t>Competing on Analytics</a:t>
            </a:r>
            <a:endParaRPr i="0" sz="3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8" name="Google Shape;528;p60"/>
          <p:cNvSpPr txBox="1"/>
          <p:nvPr>
            <p:ph idx="12" type="sldNum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29" name="Google Shape;529;p60"/>
          <p:cNvSpPr txBox="1"/>
          <p:nvPr/>
        </p:nvSpPr>
        <p:spPr>
          <a:xfrm>
            <a:off x="2242175" y="3076800"/>
            <a:ext cx="3000000" cy="300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949494"/>
                </a:solidFill>
                <a:latin typeface="Proxima Nova"/>
                <a:ea typeface="Proxima Nova"/>
                <a:cs typeface="Proxima Nova"/>
                <a:sym typeface="Proxima Nova"/>
              </a:rPr>
              <a:t>Executive Sponsorship Is </a:t>
            </a:r>
            <a:r>
              <a:rPr b="1" lang="ru-RU" sz="1100">
                <a:solidFill>
                  <a:srgbClr val="949494"/>
                </a:solidFill>
                <a:latin typeface="Proxima Nova"/>
                <a:ea typeface="Proxima Nova"/>
                <a:cs typeface="Proxima Nova"/>
                <a:sym typeface="Proxima Nova"/>
              </a:rPr>
              <a:t>So</a:t>
            </a:r>
            <a:r>
              <a:rPr b="1" lang="ru-RU" sz="1100">
                <a:solidFill>
                  <a:srgbClr val="949494"/>
                </a:solidFill>
                <a:latin typeface="Proxima Nova"/>
                <a:ea typeface="Proxima Nova"/>
                <a:cs typeface="Proxima Nova"/>
                <a:sym typeface="Proxima Nova"/>
              </a:rPr>
              <a:t> Vital To Analytical Competition...</a:t>
            </a:r>
            <a:endParaRPr sz="500">
              <a:solidFill>
                <a:srgbClr val="949494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1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/>
              <a:t>Data-Driven CEO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1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Основные направления деятельности Data-driven CEO: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• Стратегическое планирование на основе данных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• Понимание аналитики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• Технологическая осведомленность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6" name="Google Shape;536;p61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2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CDO</a:t>
            </a:r>
            <a:endParaRPr/>
          </a:p>
        </p:txBody>
      </p:sp>
      <p:sp>
        <p:nvSpPr>
          <p:cNvPr id="542" name="Google Shape;542;p62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Содействие принятию решений на основе данных для поддержки ключевых инициатив компании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Проверка, что компания собирает правильные данные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контроль и продвижение аналитики по всей компании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3" name="Google Shape;543;p62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A5551"/>
            </a:gs>
            <a:gs pos="11340">
              <a:srgbClr val="EA5551"/>
            </a:gs>
            <a:gs pos="100000">
              <a:srgbClr val="FFB73D"/>
            </a:gs>
          </a:gsLst>
          <a:lin ang="2700006" scaled="0"/>
        </a:gra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3"/>
          <p:cNvSpPr txBox="1"/>
          <p:nvPr/>
        </p:nvSpPr>
        <p:spPr>
          <a:xfrm>
            <a:off x="701750" y="2764250"/>
            <a:ext cx="6197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b="1" lang="ru-RU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собрать и организовать команду</a:t>
            </a:r>
            <a:endParaRPr b="1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9" name="Google Shape;549;p63"/>
          <p:cNvSpPr txBox="1"/>
          <p:nvPr/>
        </p:nvSpPr>
        <p:spPr>
          <a:xfrm>
            <a:off x="625824" y="3399700"/>
            <a:ext cx="53106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0" name="Google Shape;550;p63"/>
          <p:cNvSpPr txBox="1"/>
          <p:nvPr>
            <p:ph idx="12" type="sldNum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4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Создание команды</a:t>
            </a:r>
            <a:endParaRPr/>
          </a:p>
        </p:txBody>
      </p:sp>
      <p:sp>
        <p:nvSpPr>
          <p:cNvPr id="556" name="Google Shape;556;p64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4 способа: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Трансформация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Создание с нуля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Как сервис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Краудсорсинг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7" name="Google Shape;557;p64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5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Трансформация</a:t>
            </a:r>
            <a:endParaRPr/>
          </a:p>
        </p:txBody>
      </p:sp>
      <p:sp>
        <p:nvSpPr>
          <p:cNvPr id="563" name="Google Shape;563;p65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Преобразование и реорганизация с 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минимальным изменением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 текущей организационной структуры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• Отрасли, требующие глубокого знания предметной области (такие как генетика и секвенирование ДНК)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• Старые компании, которые хотят внедрить науку о данных в свой бизнес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• Компании, которые хотят обогатить собственные наборы навыков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4" name="Google Shape;564;p65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A5551"/>
            </a:gs>
            <a:gs pos="11340">
              <a:srgbClr val="EA5551"/>
            </a:gs>
            <a:gs pos="100000">
              <a:srgbClr val="FFB73D"/>
            </a:gs>
          </a:gsLst>
          <a:lin ang="2700006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/>
        </p:nvSpPr>
        <p:spPr>
          <a:xfrm>
            <a:off x="701750" y="2764250"/>
            <a:ext cx="6197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b="1" lang="ru-RU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Машинное обучение и аналитика в компании</a:t>
            </a:r>
            <a:endParaRPr b="1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625824" y="3399700"/>
            <a:ext cx="53106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ru-RU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Зачем оно?</a:t>
            </a:r>
            <a:endParaRPr b="0" i="0" sz="1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6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Создание с нуля</a:t>
            </a:r>
            <a:endParaRPr/>
          </a:p>
        </p:txBody>
      </p:sp>
      <p:sp>
        <p:nvSpPr>
          <p:cNvPr id="570" name="Google Shape;570;p66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Начинающие компании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• Компании, которые хотят ...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уделять больше внимания аналитике данных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Запустить новые ds-продукты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• Компании, где данные являются продуктом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• Глубокое знание предмета менее критично для аналитики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1" name="Google Shape;571;p66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7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сервис</a:t>
            </a:r>
            <a:endParaRPr/>
          </a:p>
        </p:txBody>
      </p:sp>
      <p:sp>
        <p:nvSpPr>
          <p:cNvPr id="577" name="Google Shape;577;p67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Когда привлекать DSaaS: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Предпочтительно не менять существующую организационную структуру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Когда создание или преобразование не являются важными для выживания компании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Учитывать уровни обслуживания (SLA) при определении того, привлекать ли внутренние ресурсы или внешних поставщиков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8" name="Google Shape;578;p67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8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Краудсорс</a:t>
            </a:r>
            <a:endParaRPr/>
          </a:p>
        </p:txBody>
      </p:sp>
      <p:sp>
        <p:nvSpPr>
          <p:cNvPr id="584" name="Google Shape;584;p68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Когда: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- Проблема «открыта» по природе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- Готовы принять мнения от распределенных и разнообразных групп людей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- Существует резервный план на случай «массового отказа»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Примеры: Википедия, Kaggle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p68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"/>
          <p:cNvSpPr txBox="1"/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Сравнение</a:t>
            </a:r>
            <a:endParaRPr/>
          </a:p>
        </p:txBody>
      </p:sp>
      <p:graphicFrame>
        <p:nvGraphicFramePr>
          <p:cNvPr id="591" name="Google Shape;591;p69"/>
          <p:cNvGraphicFramePr/>
          <p:nvPr/>
        </p:nvGraphicFramePr>
        <p:xfrm>
          <a:off x="362150" y="128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{D2FAC4A4-3B42-4997-881C-DCC206C06601}</a:tableStyleId>
              </a:tblPr>
              <a:tblGrid>
                <a:gridCol w="1643725"/>
                <a:gridCol w="1643725"/>
                <a:gridCol w="1643725"/>
                <a:gridCol w="1643725"/>
                <a:gridCol w="1643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Трансформация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Создание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Аутсорс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Краудсорс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Плюсы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Сильное знание предметной области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• Знание бизнес-процессов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• Новые таланты повышают уровень команды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Контроль над навыками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• Больше гибкости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• Высокое качество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обслуживание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Возможность масштабирования по требованию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• Можно получить лучший результат, чем внутри компании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• Учиться у внешних экспертов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Мудрость толпы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Разнообразные перспективы Более низкая стоимость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Быстрые результаты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Минусы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Риск гомогенного мышления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• Некоторые члены команды могут сопротивляться изменениям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Найм и передача знаний занимают много времени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• Время, необходимое для поиска и найма правильных членов команды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Поставщик может не понять уникальные процессы компании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• Трудно вернуть экспертизу на места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• Снижение качества обслуживания с течением времени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Нет SLA; результат не гарантирован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• Сложно разработать «открытую» задачу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/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Организационная модель</a:t>
            </a:r>
            <a:r>
              <a:rPr lang="ru-RU"/>
              <a:t> - Централизованная</a:t>
            </a:r>
            <a:endParaRPr/>
          </a:p>
        </p:txBody>
      </p:sp>
      <p:sp>
        <p:nvSpPr>
          <p:cNvPr id="597" name="Google Shape;597;p70"/>
          <p:cNvSpPr/>
          <p:nvPr/>
        </p:nvSpPr>
        <p:spPr>
          <a:xfrm>
            <a:off x="3423850" y="1280350"/>
            <a:ext cx="2148300" cy="1241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DS  команда</a:t>
            </a:r>
            <a:endParaRPr b="1"/>
          </a:p>
        </p:txBody>
      </p:sp>
      <p:sp>
        <p:nvSpPr>
          <p:cNvPr id="598" name="Google Shape;598;p70"/>
          <p:cNvSpPr/>
          <p:nvPr/>
        </p:nvSpPr>
        <p:spPr>
          <a:xfrm>
            <a:off x="3537213" y="3235650"/>
            <a:ext cx="593700" cy="550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BU</a:t>
            </a:r>
            <a:endParaRPr b="1"/>
          </a:p>
        </p:txBody>
      </p:sp>
      <p:sp>
        <p:nvSpPr>
          <p:cNvPr id="599" name="Google Shape;599;p70"/>
          <p:cNvSpPr/>
          <p:nvPr/>
        </p:nvSpPr>
        <p:spPr>
          <a:xfrm>
            <a:off x="2209338" y="3235650"/>
            <a:ext cx="593700" cy="550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BU</a:t>
            </a:r>
            <a:endParaRPr b="1"/>
          </a:p>
        </p:txBody>
      </p:sp>
      <p:sp>
        <p:nvSpPr>
          <p:cNvPr id="600" name="Google Shape;600;p70"/>
          <p:cNvSpPr/>
          <p:nvPr/>
        </p:nvSpPr>
        <p:spPr>
          <a:xfrm>
            <a:off x="6192963" y="3235650"/>
            <a:ext cx="593700" cy="550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BU</a:t>
            </a:r>
            <a:endParaRPr b="1"/>
          </a:p>
        </p:txBody>
      </p:sp>
      <p:sp>
        <p:nvSpPr>
          <p:cNvPr id="601" name="Google Shape;601;p70"/>
          <p:cNvSpPr/>
          <p:nvPr/>
        </p:nvSpPr>
        <p:spPr>
          <a:xfrm>
            <a:off x="4865088" y="3235650"/>
            <a:ext cx="593700" cy="550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BU</a:t>
            </a:r>
            <a:endParaRPr b="1"/>
          </a:p>
        </p:txBody>
      </p:sp>
      <p:cxnSp>
        <p:nvCxnSpPr>
          <p:cNvPr id="602" name="Google Shape;602;p70"/>
          <p:cNvCxnSpPr>
            <a:stCxn id="599" idx="0"/>
            <a:endCxn id="597" idx="2"/>
          </p:cNvCxnSpPr>
          <p:nvPr/>
        </p:nvCxnSpPr>
        <p:spPr>
          <a:xfrm flipH="1" rot="10800000">
            <a:off x="2506188" y="2521650"/>
            <a:ext cx="1991700" cy="7140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70"/>
          <p:cNvCxnSpPr>
            <a:stCxn id="598" idx="0"/>
            <a:endCxn id="597" idx="2"/>
          </p:cNvCxnSpPr>
          <p:nvPr/>
        </p:nvCxnSpPr>
        <p:spPr>
          <a:xfrm flipH="1" rot="10800000">
            <a:off x="3834063" y="2521650"/>
            <a:ext cx="663900" cy="7140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70"/>
          <p:cNvCxnSpPr>
            <a:stCxn id="601" idx="0"/>
            <a:endCxn id="597" idx="2"/>
          </p:cNvCxnSpPr>
          <p:nvPr/>
        </p:nvCxnSpPr>
        <p:spPr>
          <a:xfrm rot="10800000">
            <a:off x="4498038" y="2521650"/>
            <a:ext cx="663900" cy="7140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70"/>
          <p:cNvCxnSpPr>
            <a:stCxn id="600" idx="0"/>
            <a:endCxn id="597" idx="2"/>
          </p:cNvCxnSpPr>
          <p:nvPr/>
        </p:nvCxnSpPr>
        <p:spPr>
          <a:xfrm rot="10800000">
            <a:off x="4498113" y="2521650"/>
            <a:ext cx="1991700" cy="7140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6" name="Google Shape;606;p70"/>
          <p:cNvSpPr/>
          <p:nvPr/>
        </p:nvSpPr>
        <p:spPr>
          <a:xfrm>
            <a:off x="4263594" y="1359472"/>
            <a:ext cx="468828" cy="392472"/>
          </a:xfrm>
          <a:custGeom>
            <a:rect b="b" l="l" r="r" t="t"/>
            <a:pathLst>
              <a:path extrusionOk="0" h="21600" w="2160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2B55F6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1"/>
          <p:cNvSpPr txBox="1"/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Организационная модель</a:t>
            </a:r>
            <a:r>
              <a:rPr lang="ru-RU"/>
              <a:t> - Децентрализованная</a:t>
            </a:r>
            <a:endParaRPr/>
          </a:p>
        </p:txBody>
      </p:sp>
      <p:sp>
        <p:nvSpPr>
          <p:cNvPr id="612" name="Google Shape;612;p71"/>
          <p:cNvSpPr/>
          <p:nvPr/>
        </p:nvSpPr>
        <p:spPr>
          <a:xfrm>
            <a:off x="3423850" y="1280350"/>
            <a:ext cx="2148300" cy="1241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Head of DS</a:t>
            </a:r>
            <a:endParaRPr b="1"/>
          </a:p>
        </p:txBody>
      </p:sp>
      <p:sp>
        <p:nvSpPr>
          <p:cNvPr id="613" name="Google Shape;613;p71"/>
          <p:cNvSpPr/>
          <p:nvPr/>
        </p:nvSpPr>
        <p:spPr>
          <a:xfrm>
            <a:off x="1735655" y="2890175"/>
            <a:ext cx="1549200" cy="1002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BU</a:t>
            </a:r>
            <a:endParaRPr b="1"/>
          </a:p>
        </p:txBody>
      </p:sp>
      <p:sp>
        <p:nvSpPr>
          <p:cNvPr id="614" name="Google Shape;614;p71"/>
          <p:cNvSpPr/>
          <p:nvPr/>
        </p:nvSpPr>
        <p:spPr>
          <a:xfrm>
            <a:off x="3797405" y="2890175"/>
            <a:ext cx="1549200" cy="1002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BU</a:t>
            </a:r>
            <a:endParaRPr b="1"/>
          </a:p>
        </p:txBody>
      </p:sp>
      <p:sp>
        <p:nvSpPr>
          <p:cNvPr id="615" name="Google Shape;615;p71"/>
          <p:cNvSpPr/>
          <p:nvPr/>
        </p:nvSpPr>
        <p:spPr>
          <a:xfrm>
            <a:off x="5859155" y="2890175"/>
            <a:ext cx="1549200" cy="1002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BU</a:t>
            </a:r>
            <a:endParaRPr b="1"/>
          </a:p>
        </p:txBody>
      </p:sp>
      <p:sp>
        <p:nvSpPr>
          <p:cNvPr id="616" name="Google Shape;616;p71"/>
          <p:cNvSpPr/>
          <p:nvPr/>
        </p:nvSpPr>
        <p:spPr>
          <a:xfrm>
            <a:off x="2356350" y="2944800"/>
            <a:ext cx="307800" cy="307800"/>
          </a:xfrm>
          <a:custGeom>
            <a:rect b="b" l="l" r="r" t="t"/>
            <a:pathLst>
              <a:path extrusionOk="0" h="21600" w="2160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2B55F6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71"/>
          <p:cNvSpPr/>
          <p:nvPr/>
        </p:nvSpPr>
        <p:spPr>
          <a:xfrm>
            <a:off x="4418100" y="2944800"/>
            <a:ext cx="307800" cy="307800"/>
          </a:xfrm>
          <a:custGeom>
            <a:rect b="b" l="l" r="r" t="t"/>
            <a:pathLst>
              <a:path extrusionOk="0" h="21600" w="2160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2B55F6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1"/>
          <p:cNvSpPr/>
          <p:nvPr/>
        </p:nvSpPr>
        <p:spPr>
          <a:xfrm>
            <a:off x="6479850" y="2944800"/>
            <a:ext cx="307800" cy="307800"/>
          </a:xfrm>
          <a:custGeom>
            <a:rect b="b" l="l" r="r" t="t"/>
            <a:pathLst>
              <a:path extrusionOk="0" h="21600" w="2160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2B55F6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2"/>
          <p:cNvSpPr txBox="1"/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Организационная модель</a:t>
            </a:r>
            <a:r>
              <a:rPr lang="ru-RU"/>
              <a:t> - Гибридная</a:t>
            </a:r>
            <a:endParaRPr/>
          </a:p>
        </p:txBody>
      </p:sp>
      <p:sp>
        <p:nvSpPr>
          <p:cNvPr id="624" name="Google Shape;624;p72"/>
          <p:cNvSpPr/>
          <p:nvPr/>
        </p:nvSpPr>
        <p:spPr>
          <a:xfrm>
            <a:off x="3423850" y="1280350"/>
            <a:ext cx="2148300" cy="1241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DS  команда</a:t>
            </a:r>
            <a:endParaRPr b="1"/>
          </a:p>
        </p:txBody>
      </p:sp>
      <p:sp>
        <p:nvSpPr>
          <p:cNvPr id="625" name="Google Shape;625;p72"/>
          <p:cNvSpPr/>
          <p:nvPr/>
        </p:nvSpPr>
        <p:spPr>
          <a:xfrm>
            <a:off x="3537225" y="3235650"/>
            <a:ext cx="593700" cy="1035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BU</a:t>
            </a:r>
            <a:endParaRPr b="1"/>
          </a:p>
        </p:txBody>
      </p:sp>
      <p:sp>
        <p:nvSpPr>
          <p:cNvPr id="626" name="Google Shape;626;p72"/>
          <p:cNvSpPr/>
          <p:nvPr/>
        </p:nvSpPr>
        <p:spPr>
          <a:xfrm>
            <a:off x="2209350" y="3235650"/>
            <a:ext cx="593700" cy="1035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BU</a:t>
            </a:r>
            <a:endParaRPr b="1"/>
          </a:p>
        </p:txBody>
      </p:sp>
      <p:sp>
        <p:nvSpPr>
          <p:cNvPr id="627" name="Google Shape;627;p72"/>
          <p:cNvSpPr/>
          <p:nvPr/>
        </p:nvSpPr>
        <p:spPr>
          <a:xfrm>
            <a:off x="6192975" y="3235650"/>
            <a:ext cx="593700" cy="1035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BU</a:t>
            </a:r>
            <a:endParaRPr b="1"/>
          </a:p>
        </p:txBody>
      </p:sp>
      <p:sp>
        <p:nvSpPr>
          <p:cNvPr id="628" name="Google Shape;628;p72"/>
          <p:cNvSpPr/>
          <p:nvPr/>
        </p:nvSpPr>
        <p:spPr>
          <a:xfrm>
            <a:off x="4865100" y="3235650"/>
            <a:ext cx="593700" cy="1035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BU</a:t>
            </a:r>
            <a:endParaRPr b="1"/>
          </a:p>
        </p:txBody>
      </p:sp>
      <p:cxnSp>
        <p:nvCxnSpPr>
          <p:cNvPr id="629" name="Google Shape;629;p72"/>
          <p:cNvCxnSpPr>
            <a:stCxn id="626" idx="0"/>
            <a:endCxn id="624" idx="2"/>
          </p:cNvCxnSpPr>
          <p:nvPr/>
        </p:nvCxnSpPr>
        <p:spPr>
          <a:xfrm flipH="1" rot="10800000">
            <a:off x="2506200" y="2521650"/>
            <a:ext cx="1991700" cy="7140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0" name="Google Shape;630;p72"/>
          <p:cNvCxnSpPr>
            <a:stCxn id="625" idx="0"/>
            <a:endCxn id="624" idx="2"/>
          </p:cNvCxnSpPr>
          <p:nvPr/>
        </p:nvCxnSpPr>
        <p:spPr>
          <a:xfrm flipH="1" rot="10800000">
            <a:off x="3834075" y="2521650"/>
            <a:ext cx="663900" cy="7140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72"/>
          <p:cNvCxnSpPr>
            <a:stCxn id="628" idx="0"/>
            <a:endCxn id="624" idx="2"/>
          </p:cNvCxnSpPr>
          <p:nvPr/>
        </p:nvCxnSpPr>
        <p:spPr>
          <a:xfrm rot="10800000">
            <a:off x="4498050" y="2521650"/>
            <a:ext cx="663900" cy="7140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2" name="Google Shape;632;p72"/>
          <p:cNvCxnSpPr>
            <a:stCxn id="627" idx="0"/>
            <a:endCxn id="624" idx="2"/>
          </p:cNvCxnSpPr>
          <p:nvPr/>
        </p:nvCxnSpPr>
        <p:spPr>
          <a:xfrm rot="10800000">
            <a:off x="4498125" y="2521650"/>
            <a:ext cx="1991700" cy="7140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72"/>
          <p:cNvSpPr/>
          <p:nvPr/>
        </p:nvSpPr>
        <p:spPr>
          <a:xfrm>
            <a:off x="4263594" y="1359472"/>
            <a:ext cx="468828" cy="392472"/>
          </a:xfrm>
          <a:custGeom>
            <a:rect b="b" l="l" r="r" t="t"/>
            <a:pathLst>
              <a:path extrusionOk="0" h="21600" w="2160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2B55F6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72"/>
          <p:cNvSpPr/>
          <p:nvPr/>
        </p:nvSpPr>
        <p:spPr>
          <a:xfrm>
            <a:off x="2352300" y="3311875"/>
            <a:ext cx="307800" cy="307800"/>
          </a:xfrm>
          <a:custGeom>
            <a:rect b="b" l="l" r="r" t="t"/>
            <a:pathLst>
              <a:path extrusionOk="0" h="21600" w="2160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2B55F6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72"/>
          <p:cNvSpPr/>
          <p:nvPr/>
        </p:nvSpPr>
        <p:spPr>
          <a:xfrm>
            <a:off x="3680175" y="3311875"/>
            <a:ext cx="307800" cy="307800"/>
          </a:xfrm>
          <a:custGeom>
            <a:rect b="b" l="l" r="r" t="t"/>
            <a:pathLst>
              <a:path extrusionOk="0" h="21600" w="2160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2B55F6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2"/>
          <p:cNvSpPr/>
          <p:nvPr/>
        </p:nvSpPr>
        <p:spPr>
          <a:xfrm>
            <a:off x="5008050" y="3311875"/>
            <a:ext cx="307800" cy="307800"/>
          </a:xfrm>
          <a:custGeom>
            <a:rect b="b" l="l" r="r" t="t"/>
            <a:pathLst>
              <a:path extrusionOk="0" h="21600" w="2160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2B55F6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72"/>
          <p:cNvSpPr/>
          <p:nvPr/>
        </p:nvSpPr>
        <p:spPr>
          <a:xfrm>
            <a:off x="6335925" y="3311875"/>
            <a:ext cx="307800" cy="307800"/>
          </a:xfrm>
          <a:custGeom>
            <a:rect b="b" l="l" r="r" t="t"/>
            <a:pathLst>
              <a:path extrusionOk="0" h="21600" w="2160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2B55F6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A5551"/>
            </a:gs>
            <a:gs pos="11340">
              <a:srgbClr val="EA5551"/>
            </a:gs>
            <a:gs pos="100000">
              <a:srgbClr val="FFB73D"/>
            </a:gs>
          </a:gsLst>
          <a:lin ang="2700006" scaled="0"/>
        </a:gra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3"/>
          <p:cNvSpPr txBox="1"/>
          <p:nvPr/>
        </p:nvSpPr>
        <p:spPr>
          <a:xfrm>
            <a:off x="701750" y="2764250"/>
            <a:ext cx="6197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b="1" lang="ru-RU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запустить процесс в команде?</a:t>
            </a:r>
            <a:endParaRPr b="1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3" name="Google Shape;643;p73"/>
          <p:cNvSpPr txBox="1"/>
          <p:nvPr/>
        </p:nvSpPr>
        <p:spPr>
          <a:xfrm>
            <a:off x="625824" y="3399700"/>
            <a:ext cx="53106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4" name="Google Shape;644;p73"/>
          <p:cNvSpPr txBox="1"/>
          <p:nvPr>
            <p:ph idx="12" type="sldNum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4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Процесс работы с данными</a:t>
            </a:r>
            <a:endParaRPr/>
          </a:p>
        </p:txBody>
      </p:sp>
      <p:sp>
        <p:nvSpPr>
          <p:cNvPr id="650" name="Google Shape;650;p74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solidFill>
                  <a:srgbClr val="323232"/>
                </a:solidFill>
              </a:rPr>
              <a:t>‹#›</a:t>
            </a:fld>
            <a:endParaRPr>
              <a:solidFill>
                <a:srgbClr val="323232"/>
              </a:solidFill>
            </a:endParaRPr>
          </a:p>
        </p:txBody>
      </p:sp>
      <p:pic>
        <p:nvPicPr>
          <p:cNvPr id="651" name="Google Shape;65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150" y="1538975"/>
            <a:ext cx="457200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5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Crisp DM</a:t>
            </a:r>
            <a:endParaRPr/>
          </a:p>
        </p:txBody>
      </p:sp>
      <p:sp>
        <p:nvSpPr>
          <p:cNvPr id="657" name="Google Shape;657;p75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58" name="Google Shape;65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925" y="1073650"/>
            <a:ext cx="3808136" cy="377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3F7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/>
        </p:nvSpPr>
        <p:spPr>
          <a:xfrm>
            <a:off x="731263" y="4608594"/>
            <a:ext cx="2619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Brynjolfsson, et al </a:t>
            </a:r>
            <a:r>
              <a:rPr lang="ru-RU" sz="10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2011</a:t>
            </a:r>
            <a:r>
              <a:rPr lang="ru-RU" sz="10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. Strength in numbers: how does data-driven </a:t>
            </a:r>
            <a:r>
              <a:rPr lang="ru-RU" sz="10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</a:t>
            </a:r>
            <a:r>
              <a:rPr lang="ru-RU" sz="10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 making affect firm performance? </a:t>
            </a:r>
            <a:endParaRPr sz="10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2436104" y="2390687"/>
            <a:ext cx="42717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84F"/>
              </a:buClr>
              <a:buSzPts val="3800"/>
              <a:buFont typeface="Arial"/>
              <a:buNone/>
            </a:pPr>
            <a:r>
              <a:rPr b="1" lang="ru-RU" sz="3800">
                <a:solidFill>
                  <a:srgbClr val="EA584F"/>
                </a:solidFill>
                <a:latin typeface="Proxima Nova"/>
                <a:ea typeface="Proxima Nova"/>
                <a:cs typeface="Proxima Nova"/>
                <a:sym typeface="Proxima Nova"/>
              </a:rPr>
              <a:t>5%</a:t>
            </a:r>
            <a:endParaRPr b="1" i="0" sz="3800" u="none" cap="none" strike="noStrike">
              <a:solidFill>
                <a:srgbClr val="EA5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2436104" y="3256136"/>
            <a:ext cx="4271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1600"/>
              <a:buFont typeface="Arial"/>
              <a:buNone/>
            </a:pPr>
            <a:r>
              <a:rPr lang="ru-RU" sz="1600">
                <a:solidFill>
                  <a:srgbClr val="31312F"/>
                </a:solidFill>
                <a:latin typeface="Proxima Nova"/>
                <a:ea typeface="Proxima Nova"/>
                <a:cs typeface="Proxima Nova"/>
                <a:sym typeface="Proxima Nova"/>
              </a:rPr>
              <a:t>Настолько более продуктивны компании, использующие data-driven подход</a:t>
            </a:r>
            <a:endParaRPr b="0" i="0" sz="1600" u="none" cap="none" strike="noStrike">
              <a:solidFill>
                <a:srgbClr val="31312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3937000" y="991882"/>
            <a:ext cx="1269900" cy="1269900"/>
          </a:xfrm>
          <a:prstGeom prst="ellipse">
            <a:avLst/>
          </a:prstGeom>
          <a:solidFill>
            <a:srgbClr val="EA584F"/>
          </a:solidFill>
          <a:ln>
            <a:noFill/>
          </a:ln>
          <a:effectLst>
            <a:outerShdw blurRad="266700" rotWithShape="0" dir="5400000" dist="128197">
              <a:srgbClr val="005493">
                <a:alpha val="2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4159249" y="1214132"/>
            <a:ext cx="825498" cy="825498"/>
          </a:xfrm>
          <a:custGeom>
            <a:rect b="b" l="l" r="r" t="t"/>
            <a:pathLst>
              <a:path extrusionOk="0" h="21600" w="2160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6"/>
          <p:cNvSpPr txBox="1"/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-RU"/>
              <a:t>CRISP-DM</a:t>
            </a:r>
            <a:endParaRPr/>
          </a:p>
        </p:txBody>
      </p:sp>
      <p:pic>
        <p:nvPicPr>
          <p:cNvPr id="664" name="Google Shape;66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25" y="1015100"/>
            <a:ext cx="8283391" cy="37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A5551"/>
            </a:gs>
            <a:gs pos="11340">
              <a:srgbClr val="EA5551"/>
            </a:gs>
            <a:gs pos="100000">
              <a:srgbClr val="FFB73D"/>
            </a:gs>
          </a:gsLst>
          <a:lin ang="2700006" scaled="0"/>
        </a:gra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7"/>
          <p:cNvSpPr txBox="1"/>
          <p:nvPr/>
        </p:nvSpPr>
        <p:spPr>
          <a:xfrm>
            <a:off x="701750" y="2764250"/>
            <a:ext cx="6197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b="1" lang="ru-RU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Итоги</a:t>
            </a:r>
            <a:endParaRPr b="1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0" name="Google Shape;670;p77"/>
          <p:cNvSpPr txBox="1"/>
          <p:nvPr/>
        </p:nvSpPr>
        <p:spPr>
          <a:xfrm>
            <a:off x="625824" y="3399700"/>
            <a:ext cx="53106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1" name="Google Shape;671;p77"/>
          <p:cNvSpPr txBox="1"/>
          <p:nvPr>
            <p:ph idx="12" type="sldNum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CF5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8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677" name="Google Shape;677;p78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78" name="Google Shape;678;p78"/>
          <p:cNvSpPr txBox="1"/>
          <p:nvPr>
            <p:ph idx="1" type="body"/>
          </p:nvPr>
        </p:nvSpPr>
        <p:spPr>
          <a:xfrm>
            <a:off x="514350" y="1547550"/>
            <a:ext cx="76044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Узнали что такое Data-Driven компании. Какие плюсы они имеют и что нужно сделать, чтобы стать полностью data-driven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Узнали, что на одних DS’ах далеко не уедешь. </a:t>
            </a:r>
            <a:r>
              <a:rPr b="1" lang="ru-RU">
                <a:solidFill>
                  <a:srgbClr val="2B55F6"/>
                </a:solidFill>
                <a:latin typeface="Proxima Nova"/>
                <a:ea typeface="Proxima Nova"/>
                <a:cs typeface="Proxima Nova"/>
                <a:sym typeface="Proxima Nova"/>
              </a:rPr>
              <a:t>Нужны и другие участники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 аналитического процесса, которые будут помогать доставлять value заказчику.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Узнали способы организации команды для работы с данными, а также затронули Crisp DM - процесс организации исследований в области данных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A5551"/>
            </a:gs>
            <a:gs pos="11340">
              <a:srgbClr val="EA5551"/>
            </a:gs>
            <a:gs pos="100000">
              <a:srgbClr val="FFB73D"/>
            </a:gs>
          </a:gsLst>
          <a:lin ang="2700006" scaled="0"/>
        </a:gra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9"/>
          <p:cNvSpPr txBox="1"/>
          <p:nvPr/>
        </p:nvSpPr>
        <p:spPr>
          <a:xfrm>
            <a:off x="701750" y="2764250"/>
            <a:ext cx="6197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b="1" lang="ru-RU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Домашнее задание</a:t>
            </a:r>
            <a:endParaRPr b="1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4" name="Google Shape;684;p79"/>
          <p:cNvSpPr txBox="1"/>
          <p:nvPr/>
        </p:nvSpPr>
        <p:spPr>
          <a:xfrm>
            <a:off x="625824" y="3399700"/>
            <a:ext cx="53106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" name="Google Shape;685;p79"/>
          <p:cNvSpPr txBox="1"/>
          <p:nvPr>
            <p:ph idx="12" type="sldNum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0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Кейс</a:t>
            </a:r>
            <a:endParaRPr/>
          </a:p>
        </p:txBody>
      </p:sp>
      <p:sp>
        <p:nvSpPr>
          <p:cNvPr id="691" name="Google Shape;691;p80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solidFill>
                  <a:srgbClr val="323232"/>
                </a:solidFill>
              </a:rPr>
              <a:t>‹#›</a:t>
            </a:fld>
            <a:endParaRPr>
              <a:solidFill>
                <a:srgbClr val="323232"/>
              </a:solidFill>
            </a:endParaRPr>
          </a:p>
        </p:txBody>
      </p:sp>
      <p:sp>
        <p:nvSpPr>
          <p:cNvPr id="692" name="Google Shape;692;p80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Возьмите за основу продукт компании “Нетология” - </a:t>
            </a:r>
            <a:r>
              <a:rPr b="1" lang="ru-RU">
                <a:solidFill>
                  <a:srgbClr val="2B55F6"/>
                </a:solidFill>
                <a:latin typeface="Proxima Nova"/>
                <a:ea typeface="Proxima Nova"/>
                <a:cs typeface="Proxima Nova"/>
                <a:sym typeface="Proxima Nova"/>
              </a:rPr>
              <a:t>профессию Data Scientist</a:t>
            </a:r>
            <a:r>
              <a:rPr lang="ru-RU">
                <a:solidFill>
                  <a:srgbClr val="2B55F6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solidFill>
                <a:srgbClr val="2B55F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Как бы Вы организовали аналитику по данному продукту?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Сформулируйте 2-3 ключевые метрики продукта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Какие данные Вам могут помочь в поиске инсайтов?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Опишите команду для работы с данными для данного продукта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○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Какие роли Вам будут нужны?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○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Чем они будут заниматься?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gradFill>
          <a:gsLst>
            <a:gs pos="0">
              <a:srgbClr val="EA5551"/>
            </a:gs>
            <a:gs pos="11340">
              <a:srgbClr val="EA5551"/>
            </a:gs>
            <a:gs pos="100000">
              <a:srgbClr val="FFB73D"/>
            </a:gs>
          </a:gsLst>
          <a:lin ang="20399934" scaled="0"/>
        </a:gra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6;p13" id="697" name="Google Shape;69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1"/>
          <p:cNvSpPr txBox="1"/>
          <p:nvPr/>
        </p:nvSpPr>
        <p:spPr>
          <a:xfrm>
            <a:off x="667862" y="2903923"/>
            <a:ext cx="6504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3810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</a:pPr>
            <a:r>
              <a:rPr b="1" lang="ru-RU" sz="5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 за внимание</a:t>
            </a:r>
            <a:r>
              <a:rPr b="1" i="0" lang="ru-RU" sz="53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3F7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731263" y="4608594"/>
            <a:ext cx="2619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Nucleus Research. </a:t>
            </a:r>
            <a:r>
              <a:rPr lang="ru-RU" sz="10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2014</a:t>
            </a:r>
            <a:r>
              <a:rPr lang="ru-RU" sz="10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. http://bit.ly/XQFDbv</a:t>
            </a:r>
            <a:endParaRPr sz="10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2436104" y="2390687"/>
            <a:ext cx="42717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84F"/>
              </a:buClr>
              <a:buSzPts val="3800"/>
              <a:buFont typeface="Arial"/>
              <a:buNone/>
            </a:pPr>
            <a:r>
              <a:rPr b="1" lang="ru-RU" sz="3800">
                <a:solidFill>
                  <a:srgbClr val="EA584F"/>
                </a:solidFill>
                <a:latin typeface="Proxima Nova"/>
                <a:ea typeface="Proxima Nova"/>
                <a:cs typeface="Proxima Nova"/>
                <a:sym typeface="Proxima Nova"/>
              </a:rPr>
              <a:t>$13</a:t>
            </a:r>
            <a:endParaRPr b="1" i="0" sz="3800" u="none" cap="none" strike="noStrike">
              <a:solidFill>
                <a:srgbClr val="EA5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2436104" y="3256136"/>
            <a:ext cx="4271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1600"/>
              <a:buFont typeface="Arial"/>
              <a:buNone/>
            </a:pPr>
            <a:r>
              <a:rPr lang="ru-RU" sz="1600">
                <a:solidFill>
                  <a:srgbClr val="31312F"/>
                </a:solidFill>
                <a:latin typeface="Proxima Nova"/>
                <a:ea typeface="Proxima Nova"/>
                <a:cs typeface="Proxima Nova"/>
                <a:sym typeface="Proxima Nova"/>
              </a:rPr>
              <a:t>Столько приносит аналитика на каждый вложенный доллар</a:t>
            </a:r>
            <a:endParaRPr b="0" i="0" sz="1600" u="none" cap="none" strike="noStrike">
              <a:solidFill>
                <a:srgbClr val="31312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3937000" y="991882"/>
            <a:ext cx="1269900" cy="1269900"/>
          </a:xfrm>
          <a:prstGeom prst="ellipse">
            <a:avLst/>
          </a:prstGeom>
          <a:solidFill>
            <a:srgbClr val="EA584F"/>
          </a:solidFill>
          <a:ln>
            <a:noFill/>
          </a:ln>
          <a:effectLst>
            <a:outerShdw blurRad="266700" rotWithShape="0" dir="5400000" dist="128197">
              <a:srgbClr val="005493">
                <a:alpha val="2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4159249" y="1214132"/>
            <a:ext cx="825498" cy="825498"/>
          </a:xfrm>
          <a:custGeom>
            <a:rect b="b" l="l" r="r" t="t"/>
            <a:pathLst>
              <a:path extrusionOk="0" h="21600" w="2160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CF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1315199" y="2206304"/>
            <a:ext cx="6513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13130"/>
              </a:buClr>
              <a:buSzPts val="3600"/>
              <a:buFont typeface="Arial"/>
              <a:buNone/>
            </a:pPr>
            <a:r>
              <a:rPr b="1" lang="ru-RU" sz="3600">
                <a:solidFill>
                  <a:srgbClr val="313130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data-driven?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514351" y="514350"/>
            <a:ext cx="7797600" cy="86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Что не делает компанию data-driven?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514350" y="1547547"/>
            <a:ext cx="7796100" cy="248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Множество </a:t>
            </a: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отчетов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Множество дашбордов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Множество моделей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4715341" y="4318000"/>
            <a:ext cx="680400" cy="37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Нетология">
  <a:themeElements>
    <a:clrScheme name="Пользовательские 7">
      <a:dk1>
        <a:srgbClr val="E9EBF5"/>
      </a:dk1>
      <a:lt1>
        <a:srgbClr val="30312E"/>
      </a:lt1>
      <a:dk2>
        <a:srgbClr val="E9EBF5"/>
      </a:dk2>
      <a:lt2>
        <a:srgbClr val="30312E"/>
      </a:lt2>
      <a:accent1>
        <a:srgbClr val="F4B636"/>
      </a:accent1>
      <a:accent2>
        <a:srgbClr val="EB7939"/>
      </a:accent2>
      <a:accent3>
        <a:srgbClr val="E9584F"/>
      </a:accent3>
      <a:accent4>
        <a:srgbClr val="AA1C7A"/>
      </a:accent4>
      <a:accent5>
        <a:srgbClr val="1856FF"/>
      </a:accent5>
      <a:accent6>
        <a:srgbClr val="76A447"/>
      </a:accent6>
      <a:hlink>
        <a:srgbClr val="1856FF"/>
      </a:hlink>
      <a:folHlink>
        <a:srgbClr val="E958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